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53"/>
  </p:notesMasterIdLst>
  <p:sldIdLst>
    <p:sldId id="256" r:id="rId2"/>
    <p:sldId id="363" r:id="rId3"/>
    <p:sldId id="509" r:id="rId4"/>
    <p:sldId id="510" r:id="rId5"/>
    <p:sldId id="511" r:id="rId6"/>
    <p:sldId id="512" r:id="rId7"/>
    <p:sldId id="610" r:id="rId8"/>
    <p:sldId id="513" r:id="rId9"/>
    <p:sldId id="514" r:id="rId10"/>
    <p:sldId id="515" r:id="rId11"/>
    <p:sldId id="569" r:id="rId12"/>
    <p:sldId id="516" r:id="rId13"/>
    <p:sldId id="517" r:id="rId14"/>
    <p:sldId id="570" r:id="rId15"/>
    <p:sldId id="529" r:id="rId16"/>
    <p:sldId id="530" r:id="rId17"/>
    <p:sldId id="534" r:id="rId18"/>
    <p:sldId id="590" r:id="rId19"/>
    <p:sldId id="536" r:id="rId20"/>
    <p:sldId id="591" r:id="rId21"/>
    <p:sldId id="600" r:id="rId22"/>
    <p:sldId id="601" r:id="rId23"/>
    <p:sldId id="603" r:id="rId24"/>
    <p:sldId id="604" r:id="rId25"/>
    <p:sldId id="605" r:id="rId26"/>
    <p:sldId id="606" r:id="rId27"/>
    <p:sldId id="607" r:id="rId28"/>
    <p:sldId id="595" r:id="rId29"/>
    <p:sldId id="598" r:id="rId30"/>
    <p:sldId id="596" r:id="rId31"/>
    <p:sldId id="597" r:id="rId32"/>
    <p:sldId id="599" r:id="rId33"/>
    <p:sldId id="602" r:id="rId34"/>
    <p:sldId id="543" r:id="rId35"/>
    <p:sldId id="549" r:id="rId36"/>
    <p:sldId id="550" r:id="rId37"/>
    <p:sldId id="609" r:id="rId38"/>
    <p:sldId id="551" r:id="rId39"/>
    <p:sldId id="552" r:id="rId40"/>
    <p:sldId id="556" r:id="rId41"/>
    <p:sldId id="557" r:id="rId42"/>
    <p:sldId id="559" r:id="rId43"/>
    <p:sldId id="560" r:id="rId44"/>
    <p:sldId id="561" r:id="rId45"/>
    <p:sldId id="562" r:id="rId46"/>
    <p:sldId id="563" r:id="rId47"/>
    <p:sldId id="564" r:id="rId48"/>
    <p:sldId id="565" r:id="rId49"/>
    <p:sldId id="566" r:id="rId50"/>
    <p:sldId id="567" r:id="rId51"/>
    <p:sldId id="568" r:id="rId52"/>
  </p:sldIdLst>
  <p:sldSz cx="9144000" cy="5715000" type="screen16x10"/>
  <p:notesSz cx="6797675" cy="9926638"/>
  <p:embeddedFontLst>
    <p:embeddedFont>
      <p:font typeface="맑은 고딕" panose="020B0503020000020004" pitchFamily="50" charset="-127"/>
      <p:regular r:id="rId54"/>
      <p:bold r:id="rId55"/>
    </p:embeddedFont>
    <p:embeddedFont>
      <p:font typeface="맑은 고딕 Semilight" panose="020B0502040204020203" pitchFamily="50" charset="-127"/>
      <p:regular r:id="rId56"/>
    </p:embeddedFont>
    <p:embeddedFont>
      <p:font typeface="Calibri Light" panose="020F0302020204030204" pitchFamily="34" charset="0"/>
      <p:regular r:id="rId57"/>
      <p: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878" y="91"/>
      </p:cViewPr>
      <p:guideLst>
        <p:guide pos="2880"/>
        <p:guide orient="horz" pos="18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3FC280-5DF4-47F4-920C-A7A85DC30E0C}" type="datetimeFigureOut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241425"/>
            <a:ext cx="53594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72A1C4-D1B9-4F9E-990B-C42A0718B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556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FCA62-54C6-4520-8C5E-C2910BAE9F20}" type="datetime1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573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D986F-CD1A-46FC-B1F2-BC3C2E27DF41}" type="datetime1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994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158FB-20AA-4B41-B005-1C830BAA683E}" type="datetime1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77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5EA56-7531-4424-A315-3CA117695459}" type="datetime1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563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33EC3-C5E1-4945-A7FC-3854D2EE4064}" type="datetime1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437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1CA8-8617-42A3-B9DE-4340810B53BA}" type="datetime1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740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ADFCD-8101-4931-9AB0-9568A8CD6513}" type="datetime1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999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6482-D52B-4D60-AD3C-0A0574620E1C}" type="datetime1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366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2564B-7BD0-446B-A71A-C8868F1BB295}" type="datetime1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742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F459A-444A-466F-9C1F-A454068FE407}" type="datetime1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841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3DA63-A707-4601-8ACE-054200D80D5C}" type="datetime1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174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FD176-AFD7-4DE3-A369-F17386834751}" type="datetime1">
              <a:rPr lang="ko-KR" altLang="en-US" smtClean="0"/>
              <a:t>2022-01-23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886A3-E9C9-4FE7-A7B1-53C703A2AA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000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www.python.org/ftp/python/3.9.7/python-3.9.7-amd64.ex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pypi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lfd.uci.edu/~gohlke/pythonlib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drive/folders/1HY32_nYTAYg017s4m97f1Z1aJWcHVkc4?usp=shari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worldclim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plugins.qgis.org/plugins/pointsamplingtoo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2" y="783258"/>
            <a:ext cx="1611904" cy="22287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CB70C8-DED9-4F24-8311-371E1EE589DD}"/>
              </a:ext>
            </a:extLst>
          </p:cNvPr>
          <p:cNvSpPr txBox="1"/>
          <p:nvPr/>
        </p:nvSpPr>
        <p:spPr>
          <a:xfrm>
            <a:off x="2115870" y="1593883"/>
            <a:ext cx="492775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7200" b="1" dirty="0" smtClean="0">
                <a:ln w="3175">
                  <a:solidFill>
                    <a:srgbClr val="34416D">
                      <a:alpha val="10000"/>
                    </a:srgbClr>
                  </a:solidFill>
                </a:ln>
                <a:solidFill>
                  <a:srgbClr val="34416D"/>
                </a:solidFill>
              </a:rPr>
              <a:t>DSLab</a:t>
            </a:r>
            <a:r>
              <a:rPr lang="en-US" altLang="ko-KR" sz="6000" b="1" dirty="0" smtClean="0">
                <a:ln w="3175">
                  <a:solidFill>
                    <a:srgbClr val="34416D">
                      <a:alpha val="10000"/>
                    </a:srgbClr>
                  </a:solidFill>
                </a:ln>
                <a:solidFill>
                  <a:srgbClr val="34416D"/>
                </a:solidFill>
              </a:rPr>
              <a:t> 1</a:t>
            </a:r>
            <a:r>
              <a:rPr lang="ko-KR" altLang="en-US" sz="6000" b="1" dirty="0" smtClean="0">
                <a:ln w="3175">
                  <a:solidFill>
                    <a:srgbClr val="34416D">
                      <a:alpha val="10000"/>
                    </a:srgbClr>
                  </a:solidFill>
                </a:ln>
                <a:solidFill>
                  <a:srgbClr val="34416D"/>
                </a:solidFill>
              </a:rPr>
              <a:t>기</a:t>
            </a:r>
            <a:endParaRPr lang="en-US" altLang="ko-KR" sz="6000" b="1" dirty="0">
              <a:ln w="3175">
                <a:solidFill>
                  <a:srgbClr val="34416D">
                    <a:alpha val="10000"/>
                  </a:srgbClr>
                </a:solidFill>
              </a:ln>
              <a:solidFill>
                <a:srgbClr val="34416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77A49-0B2B-45F1-9328-AADA9B88EC98}"/>
              </a:ext>
            </a:extLst>
          </p:cNvPr>
          <p:cNvSpPr txBox="1"/>
          <p:nvPr/>
        </p:nvSpPr>
        <p:spPr>
          <a:xfrm>
            <a:off x="2596936" y="3250989"/>
            <a:ext cx="654706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00" latinLnBrk="1">
              <a:defRPr/>
            </a:pPr>
            <a:r>
              <a:rPr lang="en-US" altLang="ko-KR" sz="28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QGIS: Python</a:t>
            </a:r>
            <a:r>
              <a:rPr lang="ko-KR" altLang="en-US" sz="28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8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종 분포 모델링</a:t>
            </a:r>
            <a:r>
              <a:rPr lang="en-US" altLang="ko-KR" sz="28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sz="28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SDM)</a:t>
            </a:r>
            <a:endParaRPr lang="en-US" altLang="ko-KR" sz="28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1FD7F5-2C55-4180-8F03-F9829F41431D}"/>
              </a:ext>
            </a:extLst>
          </p:cNvPr>
          <p:cNvSpPr txBox="1"/>
          <p:nvPr/>
        </p:nvSpPr>
        <p:spPr>
          <a:xfrm>
            <a:off x="3661655" y="377889"/>
            <a:ext cx="486916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  <a:alpha val="50000"/>
                  </a:prst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 사이언스 랩 </a:t>
            </a:r>
            <a:r>
              <a:rPr lang="en-US" altLang="ko-KR" sz="110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  <a:alpha val="50000"/>
                  </a:prst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| Data Science Lab (DSLab)</a:t>
            </a:r>
            <a:endParaRPr kumimoji="0" lang="ko-KR" altLang="en-US" sz="1100" b="0" i="0" u="none" strike="noStrike" kern="1200" cap="none" normalizeH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  <a:alpha val="50000"/>
                </a:prstClr>
              </a:solidFill>
              <a:effectLst/>
              <a:uLnTx/>
              <a:uFillTx/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21C3341-C385-458C-A6D0-9A610ACD514E}"/>
              </a:ext>
            </a:extLst>
          </p:cNvPr>
          <p:cNvCxnSpPr>
            <a:cxnSpLocks/>
          </p:cNvCxnSpPr>
          <p:nvPr/>
        </p:nvCxnSpPr>
        <p:spPr>
          <a:xfrm>
            <a:off x="2716194" y="3102263"/>
            <a:ext cx="64201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CC410D2-EF00-4EEB-9859-40C89A9FC58D}"/>
              </a:ext>
            </a:extLst>
          </p:cNvPr>
          <p:cNvCxnSpPr>
            <a:cxnSpLocks/>
          </p:cNvCxnSpPr>
          <p:nvPr/>
        </p:nvCxnSpPr>
        <p:spPr>
          <a:xfrm>
            <a:off x="2716194" y="3102263"/>
            <a:ext cx="425083" cy="0"/>
          </a:xfrm>
          <a:prstGeom prst="line">
            <a:avLst/>
          </a:prstGeom>
          <a:ln w="19050">
            <a:solidFill>
              <a:srgbClr val="2D3B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F94D3E8-A5A6-41E4-964B-98678A394579}"/>
              </a:ext>
            </a:extLst>
          </p:cNvPr>
          <p:cNvSpPr txBox="1"/>
          <p:nvPr/>
        </p:nvSpPr>
        <p:spPr>
          <a:xfrm>
            <a:off x="5269424" y="4323321"/>
            <a:ext cx="343652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normalizeH="0" baseline="0" noProof="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2400" b="0" i="0" u="none" strike="noStrike" kern="1200" cap="none" normalizeH="0" baseline="0" noProof="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 </a:t>
            </a:r>
            <a:r>
              <a:rPr kumimoji="0" lang="en-US" altLang="ko-KR" sz="2400" b="0" i="0" u="none" strike="noStrike" kern="1200" cap="none" normalizeH="0" baseline="0" noProof="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|  7</a:t>
            </a:r>
            <a:r>
              <a:rPr kumimoji="0" lang="ko-KR" altLang="en-US" sz="2400" b="0" i="0" u="none" strike="noStrike" kern="1200" cap="none" normalizeH="0" baseline="0" noProof="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차</a:t>
            </a:r>
            <a:endParaRPr kumimoji="0" lang="ko-KR" altLang="en-US" sz="2400" b="0" i="0" u="none" strike="noStrike" kern="1200" cap="none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94D3E8-A5A6-41E4-964B-98678A394579}"/>
              </a:ext>
            </a:extLst>
          </p:cNvPr>
          <p:cNvSpPr txBox="1"/>
          <p:nvPr/>
        </p:nvSpPr>
        <p:spPr>
          <a:xfrm>
            <a:off x="4370522" y="4784986"/>
            <a:ext cx="43354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리더</a:t>
            </a:r>
            <a:r>
              <a:rPr lang="en-US" altLang="ko-KR" sz="240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유병혁 </a:t>
            </a:r>
            <a:r>
              <a:rPr lang="en-US" altLang="ko-KR" sz="240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400" dirty="0" err="1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부리더</a:t>
            </a:r>
            <a:r>
              <a:rPr lang="en-US" altLang="ko-KR" sz="240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강재완</a:t>
            </a:r>
            <a:endParaRPr kumimoji="0" lang="ko-KR" altLang="en-US" sz="2400" b="0" i="0" u="none" strike="noStrike" kern="1200" cap="none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Picture 2" descr="국립공원공단 | 일반현황 | ALIO : 공공기관 경영정보 공개시스템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81" y="274439"/>
            <a:ext cx="1620000" cy="59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57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en-US" altLang="ko-KR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Python </a:t>
            </a: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설치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https://daniel-furman.github.io/Python-species-distribution-modeling/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6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/>
          <p:cNvGrpSpPr/>
          <p:nvPr/>
        </p:nvGrpSpPr>
        <p:grpSpPr>
          <a:xfrm>
            <a:off x="333490" y="2040252"/>
            <a:ext cx="8492228" cy="977130"/>
            <a:chOff x="333490" y="3381068"/>
            <a:chExt cx="8492228" cy="977130"/>
          </a:xfrm>
        </p:grpSpPr>
        <p:grpSp>
          <p:nvGrpSpPr>
            <p:cNvPr id="38" name="그룹 37"/>
            <p:cNvGrpSpPr/>
            <p:nvPr/>
          </p:nvGrpSpPr>
          <p:grpSpPr>
            <a:xfrm>
              <a:off x="333490" y="3381068"/>
              <a:ext cx="8492228" cy="307777"/>
              <a:chOff x="333490" y="2117598"/>
              <a:chExt cx="8492228" cy="307777"/>
            </a:xfrm>
          </p:grpSpPr>
          <p:sp>
            <p:nvSpPr>
              <p:cNvPr id="54" name="Text Box 87">
                <a:extLst>
                  <a:ext uri="{FF2B5EF4-FFF2-40B4-BE49-F238E27FC236}">
                    <a16:creationId xmlns:a16="http://schemas.microsoft.com/office/drawing/2014/main" id="{4904FA04-3BA3-4FAA-A100-402A698F12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2205" y="2117598"/>
                <a:ext cx="8403513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lvl="0">
                  <a:defRPr kumimoji="1" sz="1100" kern="0" spc="-130">
                    <a:ln w="3175"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>
                  <a:defRPr kumimoji="1" sz="2800">
                    <a:latin typeface="굴림" pitchFamily="50" charset="-127"/>
                    <a:ea typeface="굴림" pitchFamily="50" charset="-127"/>
                  </a:defRPr>
                </a:lvl2pPr>
                <a:lvl3pPr>
                  <a:defRPr kumimoji="1" sz="2400">
                    <a:latin typeface="굴림" pitchFamily="50" charset="-127"/>
                    <a:ea typeface="굴림" pitchFamily="50" charset="-127"/>
                  </a:defRPr>
                </a:lvl3pPr>
                <a:lvl4pPr>
                  <a:defRPr kumimoji="1" sz="2000">
                    <a:latin typeface="굴림" pitchFamily="50" charset="-127"/>
                    <a:ea typeface="굴림" pitchFamily="50" charset="-127"/>
                  </a:defRPr>
                </a:lvl4pPr>
                <a:lvl5pPr>
                  <a:defRPr kumimoji="1" sz="2000">
                    <a:latin typeface="굴림" pitchFamily="50" charset="-127"/>
                    <a:ea typeface="굴림" pitchFamily="50" charset="-127"/>
                  </a:defRPr>
                </a:lvl5pPr>
                <a:lvl6pPr eaLnBrk="0" hangingPunct="0">
                  <a:defRPr kumimoji="1" sz="2000">
                    <a:latin typeface="굴림" pitchFamily="50" charset="-127"/>
                    <a:ea typeface="굴림" pitchFamily="50" charset="-127"/>
                  </a:defRPr>
                </a:lvl6pPr>
                <a:lvl7pPr eaLnBrk="0" hangingPunct="0">
                  <a:defRPr kumimoji="1" sz="2000">
                    <a:latin typeface="굴림" pitchFamily="50" charset="-127"/>
                    <a:ea typeface="굴림" pitchFamily="50" charset="-127"/>
                  </a:defRPr>
                </a:lvl7pPr>
                <a:lvl8pPr eaLnBrk="0" hangingPunct="0">
                  <a:defRPr kumimoji="1" sz="2000">
                    <a:latin typeface="굴림" pitchFamily="50" charset="-127"/>
                    <a:ea typeface="굴림" pitchFamily="50" charset="-127"/>
                  </a:defRPr>
                </a:lvl8pPr>
                <a:lvl9pPr eaLnBrk="0" hangingPunct="0">
                  <a:defRPr kumimoji="1" sz="2000"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r>
                  <a:rPr lang="en-US" altLang="ko-KR" sz="1400" b="1" spc="0" dirty="0" smtClean="0">
                    <a:ln w="3175">
                      <a:solidFill>
                        <a:schemeClr val="tx1">
                          <a:lumMod val="85000"/>
                          <a:lumOff val="1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3.9.7 </a:t>
                </a:r>
                <a:r>
                  <a:rPr lang="ko-KR" altLang="en-US" sz="1400" b="1" spc="0" dirty="0" smtClean="0">
                    <a:ln w="3175">
                      <a:solidFill>
                        <a:schemeClr val="tx1">
                          <a:lumMod val="85000"/>
                          <a:lumOff val="1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설치</a:t>
                </a:r>
                <a:endPara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64CE83D2-AC1B-468F-B851-72BD8F758CC2}"/>
                  </a:ext>
                </a:extLst>
              </p:cNvPr>
              <p:cNvGrpSpPr/>
              <p:nvPr/>
            </p:nvGrpSpPr>
            <p:grpSpPr>
              <a:xfrm>
                <a:off x="333490" y="2205388"/>
                <a:ext cx="131327" cy="132196"/>
                <a:chOff x="9420225" y="1719263"/>
                <a:chExt cx="1438275" cy="1447801"/>
              </a:xfrm>
            </p:grpSpPr>
            <p:sp>
              <p:nvSpPr>
                <p:cNvPr id="56" name="Freeform 23">
                  <a:extLst>
                    <a:ext uri="{FF2B5EF4-FFF2-40B4-BE49-F238E27FC236}">
                      <a16:creationId xmlns:a16="http://schemas.microsoft.com/office/drawing/2014/main" id="{CB74DFA2-E388-4A24-B46B-C251061E45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20225" y="1895476"/>
                  <a:ext cx="1273175" cy="1271588"/>
                </a:xfrm>
                <a:custGeom>
                  <a:avLst/>
                  <a:gdLst>
                    <a:gd name="T0" fmla="*/ 300 w 338"/>
                    <a:gd name="T1" fmla="*/ 288 h 338"/>
                    <a:gd name="T2" fmla="*/ 289 w 338"/>
                    <a:gd name="T3" fmla="*/ 299 h 338"/>
                    <a:gd name="T4" fmla="*/ 50 w 338"/>
                    <a:gd name="T5" fmla="*/ 299 h 338"/>
                    <a:gd name="T6" fmla="*/ 39 w 338"/>
                    <a:gd name="T7" fmla="*/ 288 h 338"/>
                    <a:gd name="T8" fmla="*/ 39 w 338"/>
                    <a:gd name="T9" fmla="*/ 158 h 338"/>
                    <a:gd name="T10" fmla="*/ 39 w 338"/>
                    <a:gd name="T11" fmla="*/ 142 h 338"/>
                    <a:gd name="T12" fmla="*/ 39 w 338"/>
                    <a:gd name="T13" fmla="*/ 49 h 338"/>
                    <a:gd name="T14" fmla="*/ 50 w 338"/>
                    <a:gd name="T15" fmla="*/ 38 h 338"/>
                    <a:gd name="T16" fmla="*/ 223 w 338"/>
                    <a:gd name="T17" fmla="*/ 38 h 338"/>
                    <a:gd name="T18" fmla="*/ 252 w 338"/>
                    <a:gd name="T19" fmla="*/ 0 h 338"/>
                    <a:gd name="T20" fmla="*/ 50 w 338"/>
                    <a:gd name="T21" fmla="*/ 0 h 338"/>
                    <a:gd name="T22" fmla="*/ 0 w 338"/>
                    <a:gd name="T23" fmla="*/ 49 h 338"/>
                    <a:gd name="T24" fmla="*/ 0 w 338"/>
                    <a:gd name="T25" fmla="*/ 288 h 338"/>
                    <a:gd name="T26" fmla="*/ 50 w 338"/>
                    <a:gd name="T27" fmla="*/ 338 h 338"/>
                    <a:gd name="T28" fmla="*/ 289 w 338"/>
                    <a:gd name="T29" fmla="*/ 338 h 338"/>
                    <a:gd name="T30" fmla="*/ 338 w 338"/>
                    <a:gd name="T31" fmla="*/ 288 h 338"/>
                    <a:gd name="T32" fmla="*/ 338 w 338"/>
                    <a:gd name="T33" fmla="*/ 108 h 338"/>
                    <a:gd name="T34" fmla="*/ 300 w 338"/>
                    <a:gd name="T35" fmla="*/ 160 h 338"/>
                    <a:gd name="T36" fmla="*/ 300 w 338"/>
                    <a:gd name="T37" fmla="*/ 288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38" h="338">
                      <a:moveTo>
                        <a:pt x="300" y="288"/>
                      </a:moveTo>
                      <a:cubicBezTo>
                        <a:pt x="300" y="294"/>
                        <a:pt x="295" y="299"/>
                        <a:pt x="289" y="299"/>
                      </a:cubicBezTo>
                      <a:cubicBezTo>
                        <a:pt x="50" y="299"/>
                        <a:pt x="50" y="299"/>
                        <a:pt x="50" y="299"/>
                      </a:cubicBezTo>
                      <a:cubicBezTo>
                        <a:pt x="44" y="299"/>
                        <a:pt x="39" y="294"/>
                        <a:pt x="39" y="288"/>
                      </a:cubicBezTo>
                      <a:cubicBezTo>
                        <a:pt x="39" y="158"/>
                        <a:pt x="39" y="158"/>
                        <a:pt x="39" y="158"/>
                      </a:cubicBezTo>
                      <a:cubicBezTo>
                        <a:pt x="38" y="152"/>
                        <a:pt x="38" y="147"/>
                        <a:pt x="39" y="142"/>
                      </a:cubicBezTo>
                      <a:cubicBezTo>
                        <a:pt x="39" y="49"/>
                        <a:pt x="39" y="49"/>
                        <a:pt x="39" y="49"/>
                      </a:cubicBezTo>
                      <a:cubicBezTo>
                        <a:pt x="39" y="43"/>
                        <a:pt x="44" y="38"/>
                        <a:pt x="50" y="38"/>
                      </a:cubicBezTo>
                      <a:cubicBezTo>
                        <a:pt x="223" y="38"/>
                        <a:pt x="223" y="38"/>
                        <a:pt x="223" y="38"/>
                      </a:cubicBezTo>
                      <a:cubicBezTo>
                        <a:pt x="252" y="0"/>
                        <a:pt x="252" y="0"/>
                        <a:pt x="252" y="0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22" y="0"/>
                        <a:pt x="0" y="22"/>
                        <a:pt x="0" y="49"/>
                      </a:cubicBezTo>
                      <a:cubicBezTo>
                        <a:pt x="0" y="288"/>
                        <a:pt x="0" y="288"/>
                        <a:pt x="0" y="288"/>
                      </a:cubicBezTo>
                      <a:cubicBezTo>
                        <a:pt x="0" y="316"/>
                        <a:pt x="22" y="338"/>
                        <a:pt x="50" y="338"/>
                      </a:cubicBezTo>
                      <a:cubicBezTo>
                        <a:pt x="289" y="338"/>
                        <a:pt x="289" y="338"/>
                        <a:pt x="289" y="338"/>
                      </a:cubicBezTo>
                      <a:cubicBezTo>
                        <a:pt x="316" y="338"/>
                        <a:pt x="338" y="316"/>
                        <a:pt x="338" y="288"/>
                      </a:cubicBezTo>
                      <a:cubicBezTo>
                        <a:pt x="338" y="108"/>
                        <a:pt x="338" y="108"/>
                        <a:pt x="338" y="108"/>
                      </a:cubicBezTo>
                      <a:cubicBezTo>
                        <a:pt x="300" y="160"/>
                        <a:pt x="300" y="160"/>
                        <a:pt x="300" y="160"/>
                      </a:cubicBezTo>
                      <a:lnTo>
                        <a:pt x="300" y="288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7" name="Freeform 24">
                  <a:extLst>
                    <a:ext uri="{FF2B5EF4-FFF2-40B4-BE49-F238E27FC236}">
                      <a16:creationId xmlns:a16="http://schemas.microsoft.com/office/drawing/2014/main" id="{CAAF9C5A-B1E5-4BF4-81F6-A443A2E621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83750" y="1719263"/>
                  <a:ext cx="1174750" cy="1071563"/>
                </a:xfrm>
                <a:custGeom>
                  <a:avLst/>
                  <a:gdLst>
                    <a:gd name="T0" fmla="*/ 295 w 312"/>
                    <a:gd name="T1" fmla="*/ 7 h 285"/>
                    <a:gd name="T2" fmla="*/ 277 w 312"/>
                    <a:gd name="T3" fmla="*/ 0 h 285"/>
                    <a:gd name="T4" fmla="*/ 252 w 312"/>
                    <a:gd name="T5" fmla="*/ 13 h 285"/>
                    <a:gd name="T6" fmla="*/ 105 w 312"/>
                    <a:gd name="T7" fmla="*/ 210 h 285"/>
                    <a:gd name="T8" fmla="*/ 54 w 312"/>
                    <a:gd name="T9" fmla="*/ 172 h 285"/>
                    <a:gd name="T10" fmla="*/ 36 w 312"/>
                    <a:gd name="T11" fmla="*/ 166 h 285"/>
                    <a:gd name="T12" fmla="*/ 11 w 312"/>
                    <a:gd name="T13" fmla="*/ 178 h 285"/>
                    <a:gd name="T14" fmla="*/ 17 w 312"/>
                    <a:gd name="T15" fmla="*/ 222 h 285"/>
                    <a:gd name="T16" fmla="*/ 92 w 312"/>
                    <a:gd name="T17" fmla="*/ 279 h 285"/>
                    <a:gd name="T18" fmla="*/ 111 w 312"/>
                    <a:gd name="T19" fmla="*/ 285 h 285"/>
                    <a:gd name="T20" fmla="*/ 115 w 312"/>
                    <a:gd name="T21" fmla="*/ 285 h 285"/>
                    <a:gd name="T22" fmla="*/ 136 w 312"/>
                    <a:gd name="T23" fmla="*/ 272 h 285"/>
                    <a:gd name="T24" fmla="*/ 302 w 312"/>
                    <a:gd name="T25" fmla="*/ 50 h 285"/>
                    <a:gd name="T26" fmla="*/ 295 w 312"/>
                    <a:gd name="T27" fmla="*/ 7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12" h="285">
                      <a:moveTo>
                        <a:pt x="295" y="7"/>
                      </a:moveTo>
                      <a:cubicBezTo>
                        <a:pt x="290" y="3"/>
                        <a:pt x="283" y="0"/>
                        <a:pt x="277" y="0"/>
                      </a:cubicBezTo>
                      <a:cubicBezTo>
                        <a:pt x="267" y="0"/>
                        <a:pt x="258" y="5"/>
                        <a:pt x="252" y="13"/>
                      </a:cubicBezTo>
                      <a:cubicBezTo>
                        <a:pt x="105" y="210"/>
                        <a:pt x="105" y="210"/>
                        <a:pt x="105" y="210"/>
                      </a:cubicBezTo>
                      <a:cubicBezTo>
                        <a:pt x="54" y="172"/>
                        <a:pt x="54" y="172"/>
                        <a:pt x="54" y="172"/>
                      </a:cubicBezTo>
                      <a:cubicBezTo>
                        <a:pt x="49" y="168"/>
                        <a:pt x="42" y="166"/>
                        <a:pt x="36" y="166"/>
                      </a:cubicBezTo>
                      <a:cubicBezTo>
                        <a:pt x="26" y="166"/>
                        <a:pt x="17" y="170"/>
                        <a:pt x="11" y="178"/>
                      </a:cubicBezTo>
                      <a:cubicBezTo>
                        <a:pt x="0" y="192"/>
                        <a:pt x="3" y="212"/>
                        <a:pt x="17" y="222"/>
                      </a:cubicBezTo>
                      <a:cubicBezTo>
                        <a:pt x="92" y="279"/>
                        <a:pt x="92" y="279"/>
                        <a:pt x="92" y="279"/>
                      </a:cubicBezTo>
                      <a:cubicBezTo>
                        <a:pt x="98" y="283"/>
                        <a:pt x="104" y="285"/>
                        <a:pt x="111" y="285"/>
                      </a:cubicBezTo>
                      <a:cubicBezTo>
                        <a:pt x="112" y="285"/>
                        <a:pt x="114" y="285"/>
                        <a:pt x="115" y="285"/>
                      </a:cubicBezTo>
                      <a:cubicBezTo>
                        <a:pt x="123" y="283"/>
                        <a:pt x="131" y="279"/>
                        <a:pt x="136" y="272"/>
                      </a:cubicBezTo>
                      <a:cubicBezTo>
                        <a:pt x="302" y="50"/>
                        <a:pt x="302" y="50"/>
                        <a:pt x="302" y="50"/>
                      </a:cubicBezTo>
                      <a:cubicBezTo>
                        <a:pt x="312" y="36"/>
                        <a:pt x="309" y="17"/>
                        <a:pt x="295" y="7"/>
                      </a:cubicBezTo>
                      <a:close/>
                    </a:path>
                  </a:pathLst>
                </a:custGeom>
                <a:solidFill>
                  <a:srgbClr val="2D3B6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9" name="그룹 38"/>
            <p:cNvGrpSpPr/>
            <p:nvPr/>
          </p:nvGrpSpPr>
          <p:grpSpPr>
            <a:xfrm>
              <a:off x="841522" y="3755296"/>
              <a:ext cx="7984196" cy="276995"/>
              <a:chOff x="841522" y="3140989"/>
              <a:chExt cx="7984196" cy="276995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0134581-5C72-44FE-BB25-E290FEDC65FF}"/>
                  </a:ext>
                </a:extLst>
              </p:cNvPr>
              <p:cNvSpPr txBox="1"/>
              <p:nvPr/>
            </p:nvSpPr>
            <p:spPr>
              <a:xfrm>
                <a:off x="910520" y="3140989"/>
                <a:ext cx="7915198" cy="276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>
                <a:defPPr>
                  <a:defRPr lang="ko-KR"/>
                </a:defPPr>
                <a:lvl1pPr latinLnBrk="0" hangingPunct="0">
                  <a:defRPr sz="1400" b="1" spc="-150">
                    <a:ln w="3175">
                      <a:solidFill>
                        <a:schemeClr val="tx1">
                          <a:lumMod val="85000"/>
                          <a:lumOff val="1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r>
                  <a:rPr kumimoji="1" lang="en-US" altLang="ko-KR" sz="1200" b="0" kern="0" spc="0" dirty="0" smtClean="0">
                    <a:ln w="3175"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hlinkClick r:id="rId4"/>
                  </a:rPr>
                  <a:t>https://www.python.org/ftp/python/3.9.7/python-3.9.7-amd64.exe</a:t>
                </a:r>
                <a:endParaRPr kumimoji="1" lang="ko-KR" altLang="en-US" sz="1200" b="0" kern="0" spc="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3" name="갈매기형 수장 52">
                <a:extLst>
                  <a:ext uri="{FF2B5EF4-FFF2-40B4-BE49-F238E27FC236}">
                    <a16:creationId xmlns:a16="http://schemas.microsoft.com/office/drawing/2014/main" id="{EDE4EEF3-1B4A-469D-83EA-A637ABC1F282}"/>
                  </a:ext>
                </a:extLst>
              </p:cNvPr>
              <p:cNvSpPr/>
              <p:nvPr/>
            </p:nvSpPr>
            <p:spPr bwMode="auto">
              <a:xfrm>
                <a:off x="841522" y="3238779"/>
                <a:ext cx="66153" cy="81415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ko-KR" altLang="en-US" sz="1200" b="1">
                  <a:solidFill>
                    <a:srgbClr val="000000"/>
                  </a:solidFill>
                  <a:latin typeface="Arial" pitchFamily="34" charset="0"/>
                  <a:ea typeface="돋움체" pitchFamily="49" charset="-127"/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841522" y="4081203"/>
              <a:ext cx="7984196" cy="276995"/>
              <a:chOff x="841522" y="3140989"/>
              <a:chExt cx="7984196" cy="27699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134581-5C72-44FE-BB25-E290FEDC65FF}"/>
                  </a:ext>
                </a:extLst>
              </p:cNvPr>
              <p:cNvSpPr txBox="1"/>
              <p:nvPr/>
            </p:nvSpPr>
            <p:spPr>
              <a:xfrm>
                <a:off x="910520" y="3140989"/>
                <a:ext cx="7915198" cy="2769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ctr">
                <a:spAutoFit/>
              </a:bodyPr>
              <a:lstStyle>
                <a:defPPr>
                  <a:defRPr lang="ko-KR"/>
                </a:defPPr>
                <a:lvl1pPr latinLnBrk="0" hangingPunct="0">
                  <a:defRPr sz="1400" b="1" spc="-150">
                    <a:ln w="3175">
                      <a:solidFill>
                        <a:schemeClr val="tx1">
                          <a:lumMod val="85000"/>
                          <a:lumOff val="1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</a:lstStyle>
              <a:p>
                <a:r>
                  <a:rPr kumimoji="1" lang="ko-KR" altLang="en-US" sz="1200" b="0" kern="0" spc="0" dirty="0" smtClean="0">
                    <a:ln w="3175"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</a:rPr>
                  <a:t>컴퓨터 사용자 폴더 이름</a:t>
                </a:r>
                <a:r>
                  <a:rPr kumimoji="1" lang="en-US" altLang="ko-KR" sz="1200" b="0" kern="0" spc="0" dirty="0" smtClean="0">
                    <a:ln w="3175"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</a:rPr>
                  <a:t>: </a:t>
                </a:r>
                <a:r>
                  <a:rPr kumimoji="1" lang="ko-KR" altLang="en-US" sz="1200" b="0" kern="0" spc="0" dirty="0" smtClean="0">
                    <a:ln w="3175"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</a:rPr>
                  <a:t>영문 </a:t>
                </a:r>
                <a:r>
                  <a:rPr kumimoji="1" lang="en-US" altLang="ko-KR" sz="1200" b="0" kern="0" spc="0" dirty="0" smtClean="0">
                    <a:ln w="3175"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</a:rPr>
                  <a:t>/ ‘Add </a:t>
                </a:r>
                <a:r>
                  <a:rPr kumimoji="1" lang="en-US" altLang="ko-KR" sz="1200" b="0" kern="0" spc="0" dirty="0">
                    <a:ln w="3175"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</a:rPr>
                  <a:t>Python 3.9 to </a:t>
                </a:r>
                <a:r>
                  <a:rPr kumimoji="1" lang="en-US" altLang="ko-KR" sz="1200" b="0" kern="0" spc="0" dirty="0" smtClean="0">
                    <a:ln w="3175"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</a:rPr>
                  <a:t>PATH’</a:t>
                </a:r>
                <a:r>
                  <a:rPr kumimoji="1" lang="ko-KR" altLang="en-US" sz="1200" b="0" kern="0" spc="0" dirty="0" smtClean="0">
                    <a:ln w="3175"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</a:rPr>
                  <a:t>에</a:t>
                </a:r>
                <a:r>
                  <a:rPr kumimoji="1" lang="en-US" altLang="ko-KR" sz="1200" b="0" kern="0" spc="0" dirty="0" smtClean="0">
                    <a:ln w="3175"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</a:rPr>
                  <a:t> </a:t>
                </a:r>
                <a:r>
                  <a:rPr kumimoji="1" lang="ko-KR" altLang="en-US" sz="1200" b="0" kern="0" spc="0" dirty="0">
                    <a:ln w="3175"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</a:rPr>
                  <a:t>체크</a:t>
                </a:r>
                <a:endParaRPr kumimoji="1" lang="ko-KR" altLang="en-US" sz="1200" b="0" kern="0" spc="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갈매기형 수장 41">
                <a:extLst>
                  <a:ext uri="{FF2B5EF4-FFF2-40B4-BE49-F238E27FC236}">
                    <a16:creationId xmlns:a16="http://schemas.microsoft.com/office/drawing/2014/main" id="{EDE4EEF3-1B4A-469D-83EA-A637ABC1F282}"/>
                  </a:ext>
                </a:extLst>
              </p:cNvPr>
              <p:cNvSpPr/>
              <p:nvPr/>
            </p:nvSpPr>
            <p:spPr bwMode="auto">
              <a:xfrm>
                <a:off x="841522" y="3238779"/>
                <a:ext cx="66153" cy="81415"/>
              </a:xfrm>
              <a:prstGeom prst="chevron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ko-KR" altLang="en-US" sz="1200" b="1">
                  <a:solidFill>
                    <a:srgbClr val="000000"/>
                  </a:solidFill>
                  <a:latin typeface="Arial" pitchFamily="34" charset="0"/>
                  <a:ea typeface="돋움체" pitchFamily="49" charset="-127"/>
                </a:endParaRPr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907675" y="3017382"/>
            <a:ext cx="3702592" cy="2278518"/>
            <a:chOff x="907675" y="3017382"/>
            <a:chExt cx="3702592" cy="227851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675" y="3017382"/>
              <a:ext cx="3702592" cy="2278518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883616" y="5066071"/>
              <a:ext cx="999452" cy="17698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8217" y="3017382"/>
            <a:ext cx="3697501" cy="227538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맑은 고딕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578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en-US" altLang="ko-KR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Python </a:t>
            </a: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설치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https://daniel-furman.github.io/Python-species-distribution-modeling/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6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그룹 37"/>
          <p:cNvGrpSpPr/>
          <p:nvPr/>
        </p:nvGrpSpPr>
        <p:grpSpPr>
          <a:xfrm>
            <a:off x="333490" y="2040252"/>
            <a:ext cx="8492228" cy="307777"/>
            <a:chOff x="333490" y="2117598"/>
            <a:chExt cx="8492228" cy="307777"/>
          </a:xfrm>
        </p:grpSpPr>
        <p:sp>
          <p:nvSpPr>
            <p:cNvPr id="54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17598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실행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명령 프롬프트 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관리자 권한으로 실행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&gt; python (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종료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</a:t>
              </a:r>
              <a:r>
                <a:rPr lang="en-US" altLang="ko-KR" sz="1400" b="1" spc="0" dirty="0" err="1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Ctrl+Z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56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7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6" y="2464735"/>
            <a:ext cx="3235041" cy="119919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032387" y="3308465"/>
            <a:ext cx="7793331" cy="2024738"/>
            <a:chOff x="1032387" y="3308465"/>
            <a:chExt cx="7793331" cy="202473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2387" y="3308465"/>
              <a:ext cx="7793331" cy="2024738"/>
            </a:xfrm>
            <a:prstGeom prst="rect">
              <a:avLst/>
            </a:prstGeom>
          </p:spPr>
        </p:pic>
        <p:sp>
          <p:nvSpPr>
            <p:cNvPr id="43" name="직사각형 42"/>
            <p:cNvSpPr/>
            <p:nvPr/>
          </p:nvSpPr>
          <p:spPr>
            <a:xfrm>
              <a:off x="2479435" y="4023950"/>
              <a:ext cx="644765" cy="22204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279285" y="4487699"/>
              <a:ext cx="298055" cy="22204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맑은 고딕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5750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en-US" altLang="ko-KR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pip</a:t>
            </a: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을 통한 </a:t>
            </a:r>
            <a:r>
              <a:rPr lang="ko-KR" altLang="en-US" sz="1600" b="1" dirty="0" err="1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파이썬용</a:t>
            </a: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패키지 설치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https://daniel-furman.github.io/Python-species-distribution-modeling/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6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333490" y="2128314"/>
            <a:ext cx="8492228" cy="307777"/>
            <a:chOff x="333490" y="2128314"/>
            <a:chExt cx="8492228" cy="307777"/>
          </a:xfrm>
        </p:grpSpPr>
        <p:sp>
          <p:nvSpPr>
            <p:cNvPr id="45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8314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ko-KR" altLang="en-US" sz="1400" b="1" spc="0" dirty="0" err="1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파이썬용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패키지를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설치해 주는 프로그램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(Package Installer for Python)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49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50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grpSp>
        <p:nvGrpSpPr>
          <p:cNvPr id="58" name="그룹 57"/>
          <p:cNvGrpSpPr/>
          <p:nvPr/>
        </p:nvGrpSpPr>
        <p:grpSpPr>
          <a:xfrm>
            <a:off x="333490" y="2628147"/>
            <a:ext cx="8492228" cy="307777"/>
            <a:chOff x="333490" y="2128314"/>
            <a:chExt cx="8492228" cy="307777"/>
          </a:xfrm>
        </p:grpSpPr>
        <p:sp>
          <p:nvSpPr>
            <p:cNvPr id="59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8314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pip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최신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버전 업그레이드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: pip install --upgrade pip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61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62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grpSp>
        <p:nvGrpSpPr>
          <p:cNvPr id="63" name="그룹 62"/>
          <p:cNvGrpSpPr/>
          <p:nvPr/>
        </p:nvGrpSpPr>
        <p:grpSpPr>
          <a:xfrm>
            <a:off x="333490" y="3816199"/>
            <a:ext cx="8492228" cy="307777"/>
            <a:chOff x="333490" y="2127083"/>
            <a:chExt cx="8492228" cy="307777"/>
          </a:xfrm>
        </p:grpSpPr>
        <p:sp>
          <p:nvSpPr>
            <p:cNvPr id="64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7083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 err="1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PyPI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(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저장소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): </a:t>
              </a:r>
              <a:r>
                <a:rPr lang="ko-KR" altLang="en-US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파이썬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프로그래밍언어용 소프트웨어 저장소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(repository): 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hlinkClick r:id="rId4"/>
                </a:rPr>
                <a:t>https://pypi.org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hlinkClick r:id="rId4"/>
                </a:rPr>
                <a:t>/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66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67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514395" y="2976673"/>
            <a:ext cx="5010150" cy="679292"/>
            <a:chOff x="514395" y="2976673"/>
            <a:chExt cx="5010150" cy="67929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395" y="3398790"/>
              <a:ext cx="5010150" cy="257175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514395" y="2976673"/>
              <a:ext cx="4391025" cy="298944"/>
              <a:chOff x="514395" y="2976673"/>
              <a:chExt cx="4391025" cy="298944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4395" y="2980342"/>
                <a:ext cx="4391025" cy="295275"/>
              </a:xfrm>
              <a:prstGeom prst="rect">
                <a:avLst/>
              </a:prstGeom>
            </p:spPr>
          </p:pic>
          <p:sp>
            <p:nvSpPr>
              <p:cNvPr id="39" name="직사각형 38"/>
              <p:cNvSpPr/>
              <p:nvPr/>
            </p:nvSpPr>
            <p:spPr>
              <a:xfrm>
                <a:off x="2387524" y="2976673"/>
                <a:ext cx="2517896" cy="282031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맑은 고딕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4082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주피터 노트북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sz="1600" b="1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Jupyter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Notebook</a:t>
            </a:r>
            <a:r>
              <a:rPr lang="en-US" altLang="ko-KR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설치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https://daniel-furman.github.io/Python-species-distribution-modeling/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6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333490" y="2090399"/>
            <a:ext cx="8534840" cy="307777"/>
            <a:chOff x="333490" y="2129956"/>
            <a:chExt cx="8534840" cy="307777"/>
          </a:xfrm>
        </p:grpSpPr>
        <p:sp>
          <p:nvSpPr>
            <p:cNvPr id="69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17" y="212995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주피터 노트북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en-US" altLang="ko-KR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Jupyter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Notebook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):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웹브라우저에서 </a:t>
              </a:r>
              <a:r>
                <a:rPr lang="ko-KR" altLang="en-US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파이썬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프로그래밍이 가능한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애플리케이션</a:t>
              </a:r>
              <a:endParaRPr lang="en-US" altLang="ko-KR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71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72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grpSp>
        <p:nvGrpSpPr>
          <p:cNvPr id="40" name="그룹 39"/>
          <p:cNvGrpSpPr/>
          <p:nvPr/>
        </p:nvGrpSpPr>
        <p:grpSpPr>
          <a:xfrm>
            <a:off x="333490" y="2499716"/>
            <a:ext cx="8492228" cy="307777"/>
            <a:chOff x="333490" y="2127083"/>
            <a:chExt cx="8492228" cy="307777"/>
          </a:xfrm>
        </p:grpSpPr>
        <p:sp>
          <p:nvSpPr>
            <p:cNvPr id="41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7083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pip install 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notebook 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&gt; </a:t>
              </a:r>
              <a:r>
                <a:rPr lang="en-US" altLang="ko-KR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jupyter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notebook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318921" y="2900661"/>
            <a:ext cx="3874044" cy="750536"/>
            <a:chOff x="318921" y="2900661"/>
            <a:chExt cx="3874044" cy="75053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815" y="2900661"/>
              <a:ext cx="3867150" cy="28575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921" y="3317822"/>
              <a:ext cx="3476625" cy="333375"/>
            </a:xfrm>
            <a:prstGeom prst="rect">
              <a:avLst/>
            </a:prstGeom>
          </p:spPr>
        </p:pic>
        <p:sp>
          <p:nvSpPr>
            <p:cNvPr id="49" name="직사각형 48"/>
            <p:cNvSpPr/>
            <p:nvPr/>
          </p:nvSpPr>
          <p:spPr>
            <a:xfrm>
              <a:off x="2176027" y="2902520"/>
              <a:ext cx="2016938" cy="28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176027" y="3343494"/>
              <a:ext cx="1619519" cy="28203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맑은 고딕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431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주피터 노트북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sz="1600" b="1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Jupyter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Notebook</a:t>
            </a:r>
            <a:r>
              <a:rPr lang="en-US" altLang="ko-KR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설치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https://daniel-furman.github.io/Python-species-distribution-modeling/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6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333490" y="2090399"/>
            <a:ext cx="8534840" cy="307777"/>
            <a:chOff x="333490" y="2129956"/>
            <a:chExt cx="8534840" cy="307777"/>
          </a:xfrm>
        </p:grpSpPr>
        <p:sp>
          <p:nvSpPr>
            <p:cNvPr id="69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17" y="212995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C:\Users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\{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사용자 이름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}\SDM_Species_Distribution_Modeling_v.0.3.ipynb</a:t>
              </a:r>
              <a:endParaRPr lang="en-US" altLang="ko-KR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71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72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17381"/>
          <a:stretch/>
        </p:blipFill>
        <p:spPr>
          <a:xfrm>
            <a:off x="243846" y="3002920"/>
            <a:ext cx="8581872" cy="2325640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333490" y="2515566"/>
            <a:ext cx="8534840" cy="307777"/>
            <a:chOff x="333490" y="2129956"/>
            <a:chExt cx="8534840" cy="307777"/>
          </a:xfrm>
        </p:grpSpPr>
        <p:sp>
          <p:nvSpPr>
            <p:cNvPr id="38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17" y="212995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 err="1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Shift+Enter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(Cell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실행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아래 선택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en-US" altLang="ko-KR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49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grpSp>
        <p:nvGrpSpPr>
          <p:cNvPr id="2" name="그룹 1"/>
          <p:cNvGrpSpPr/>
          <p:nvPr/>
        </p:nvGrpSpPr>
        <p:grpSpPr>
          <a:xfrm>
            <a:off x="6673068" y="2857500"/>
            <a:ext cx="2152650" cy="1609725"/>
            <a:chOff x="6673068" y="2857500"/>
            <a:chExt cx="2152650" cy="160972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73068" y="2857500"/>
              <a:ext cx="2152650" cy="1609725"/>
            </a:xfrm>
            <a:prstGeom prst="rect">
              <a:avLst/>
            </a:prstGeom>
          </p:spPr>
        </p:pic>
        <p:sp>
          <p:nvSpPr>
            <p:cNvPr id="50" name="직사각형 49"/>
            <p:cNvSpPr/>
            <p:nvPr/>
          </p:nvSpPr>
          <p:spPr>
            <a:xfrm>
              <a:off x="6673068" y="3933249"/>
              <a:ext cx="2152650" cy="53397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맑은 고딕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3666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섹션 </a:t>
            </a:r>
            <a:r>
              <a:rPr lang="en-US" altLang="ko-KR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1 | </a:t>
            </a: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설정 </a:t>
            </a:r>
            <a:r>
              <a:rPr lang="en-US" altLang="ko-KR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(Set up)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https://daniel-furman.github.io/Python-species-distribution-modeling/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35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작업 디렉토리를 변경하고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,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 변경 여부 확인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37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38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7" y="2518869"/>
            <a:ext cx="8581872" cy="644617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40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맑은 고딕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0611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섹션 </a:t>
            </a:r>
            <a:r>
              <a:rPr lang="en-US" altLang="ko-KR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1 | </a:t>
            </a: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설정 </a:t>
            </a:r>
            <a:r>
              <a:rPr lang="en-US" altLang="ko-KR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(Set up)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https://daniel-furman.github.io/Python-species-distribution-modeling/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35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작업 디렉토리에 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I/O (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입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/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출력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)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폴더 생성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37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38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6" y="2523582"/>
            <a:ext cx="8581872" cy="4691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5" y="3175235"/>
            <a:ext cx="2571750" cy="1562100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41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맑은 고딕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312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섹션 </a:t>
            </a:r>
            <a:r>
              <a:rPr lang="en-US" altLang="ko-KR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1 | </a:t>
            </a: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설정 </a:t>
            </a:r>
            <a:r>
              <a:rPr lang="en-US" altLang="ko-KR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(Set up)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https://daniel-furman.github.io/Python-species-distribution-modeling/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35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모듈을 찾고 불러오기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37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38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243846" y="2513165"/>
            <a:ext cx="8581873" cy="1873531"/>
            <a:chOff x="243846" y="2513165"/>
            <a:chExt cx="8581873" cy="187353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847" y="2513165"/>
              <a:ext cx="8581872" cy="618103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846" y="3176521"/>
              <a:ext cx="8581872" cy="1210175"/>
            </a:xfrm>
            <a:prstGeom prst="rect">
              <a:avLst/>
            </a:prstGeom>
          </p:spPr>
        </p:pic>
      </p:grpSp>
      <p:grpSp>
        <p:nvGrpSpPr>
          <p:cNvPr id="39" name="그룹 38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41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맑은 고딕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7288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*.</a:t>
            </a:r>
            <a:r>
              <a:rPr lang="en-US" altLang="ko-KR" sz="1600" b="1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whl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파일 설치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https://blog.daum.net/geoscience/1659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33490" y="2140459"/>
            <a:ext cx="8492228" cy="523220"/>
            <a:chOff x="333490" y="2140459"/>
            <a:chExt cx="8492228" cy="523220"/>
          </a:xfrm>
        </p:grpSpPr>
        <p:sp>
          <p:nvSpPr>
            <p:cNvPr id="20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40459"/>
              <a:ext cx="8403513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Unofficial Windows Binaries for Python Extension 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Packages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에서 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wheel(*.</a:t>
              </a:r>
              <a:r>
                <a:rPr lang="en-US" altLang="ko-KR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whl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)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파일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확보</a:t>
              </a:r>
              <a:endParaRPr lang="en-US" altLang="ko-KR" sz="1400" b="1" spc="0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</a:endParaRPr>
            </a:p>
            <a:p>
              <a:pPr algn="just"/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파이썬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확장 </a:t>
              </a:r>
              <a:r>
                <a:rPr lang="ko-KR" altLang="en-US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패키지용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비공식 윈도우 바이너리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hlinkClick r:id="rId2"/>
                </a:rPr>
                <a:t>https://www.lfd.uci.edu/~gohlke/pythonlibs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hlinkClick r:id="rId2"/>
                </a:rPr>
                <a:t>/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34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35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333490" y="2778055"/>
            <a:ext cx="8492228" cy="307777"/>
            <a:chOff x="333490" y="2120936"/>
            <a:chExt cx="8492228" cy="307777"/>
          </a:xfrm>
        </p:grpSpPr>
        <p:sp>
          <p:nvSpPr>
            <p:cNvPr id="42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캘리포니아대학교 형광역학실험실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(LFD)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의 </a:t>
              </a:r>
              <a:r>
                <a:rPr lang="ko-KR" altLang="en-US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크리스토프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골크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(Christoph </a:t>
              </a:r>
              <a:r>
                <a:rPr lang="en-US" altLang="ko-KR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Gohlke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님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운영</a:t>
              </a: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 dirty="0"/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dirty="0"/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243846" y="3626845"/>
            <a:ext cx="8581872" cy="1236846"/>
            <a:chOff x="243846" y="3306387"/>
            <a:chExt cx="8581872" cy="1236846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846" y="3306387"/>
              <a:ext cx="8581872" cy="763292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0677" y="3344037"/>
              <a:ext cx="3235041" cy="1199196"/>
            </a:xfrm>
            <a:prstGeom prst="rect">
              <a:avLst/>
            </a:prstGeom>
          </p:spPr>
        </p:pic>
      </p:grpSp>
      <p:grpSp>
        <p:nvGrpSpPr>
          <p:cNvPr id="39" name="그룹 38"/>
          <p:cNvGrpSpPr/>
          <p:nvPr/>
        </p:nvGrpSpPr>
        <p:grpSpPr>
          <a:xfrm>
            <a:off x="333490" y="3137557"/>
            <a:ext cx="8492228" cy="307777"/>
            <a:chOff x="333490" y="2120936"/>
            <a:chExt cx="8492228" cy="307777"/>
          </a:xfrm>
        </p:grpSpPr>
        <p:sp>
          <p:nvSpPr>
            <p:cNvPr id="40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Cell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더블클릭 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&gt;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복사 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&gt;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명령 프롬프트 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&gt;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관리자 권한으로 실행 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&gt; </a:t>
              </a:r>
              <a:r>
                <a:rPr lang="ko-KR" altLang="en-US" sz="1400" b="1" spc="0" dirty="0" err="1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붙여넣기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49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 dirty="0"/>
              </a:p>
            </p:txBody>
          </p:sp>
          <p:sp>
            <p:nvSpPr>
              <p:cNvPr id="50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dirty="0"/>
              </a:p>
            </p:txBody>
          </p:sp>
        </p:grpSp>
      </p:grpSp>
      <p:grpSp>
        <p:nvGrpSpPr>
          <p:cNvPr id="52" name="그룹 51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55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153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*.</a:t>
            </a:r>
            <a:r>
              <a:rPr lang="en-US" altLang="ko-KR" sz="1600" b="1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whl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파일 설치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https://blog.daum.net/geoscience/1659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6" y="2151431"/>
            <a:ext cx="8581872" cy="16543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56" y="3798502"/>
            <a:ext cx="8582961" cy="6047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756" y="4410728"/>
            <a:ext cx="8582961" cy="764001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8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318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1474504" cy="369332"/>
            <a:chOff x="504244" y="1337137"/>
            <a:chExt cx="1474504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139172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학습 데이터</a:t>
              </a:r>
              <a:endParaRPr lang="ko-KR" altLang="en-US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 dirty="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965074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학습 데이터 다운로드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37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6880" y="1679588"/>
            <a:ext cx="341151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https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://onlinelibrary.wiley.com/doi/10.1002/9781119457121.ch7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맑은 고딕" panose="020F0502020204030204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40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그룹 48"/>
          <p:cNvGrpSpPr/>
          <p:nvPr/>
        </p:nvGrpSpPr>
        <p:grpSpPr>
          <a:xfrm>
            <a:off x="333490" y="2141133"/>
            <a:ext cx="8492228" cy="307777"/>
            <a:chOff x="333490" y="2481319"/>
            <a:chExt cx="8492228" cy="307777"/>
          </a:xfrm>
        </p:grpSpPr>
        <p:sp>
          <p:nvSpPr>
            <p:cNvPr id="67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481319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hlinkClick r:id="rId4"/>
                </a:rPr>
                <a:t>https://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hlinkClick r:id="rId4"/>
                </a:rPr>
                <a:t>drive.google.com/drive/folders/1HY32_nYTAYg017s4m97f1Z1aJWcHVkc4?usp=sharing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569109"/>
              <a:ext cx="131327" cy="132196"/>
              <a:chOff x="9420225" y="1719263"/>
              <a:chExt cx="1438275" cy="1447801"/>
            </a:xfrm>
          </p:grpSpPr>
          <p:sp>
            <p:nvSpPr>
              <p:cNvPr id="69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70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841522" y="2628736"/>
            <a:ext cx="7984196" cy="276995"/>
            <a:chOff x="841522" y="3140989"/>
            <a:chExt cx="7984196" cy="27699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0134581-5C72-44FE-BB25-E290FEDC65FF}"/>
                </a:ext>
              </a:extLst>
            </p:cNvPr>
            <p:cNvSpPr txBox="1"/>
            <p:nvPr/>
          </p:nvSpPr>
          <p:spPr>
            <a:xfrm>
              <a:off x="910520" y="3140989"/>
              <a:ext cx="7915198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>
              <a:defPPr>
                <a:defRPr lang="ko-KR"/>
              </a:defPPr>
              <a:lvl1pPr latinLnBrk="0" hangingPunct="0">
                <a:defRPr sz="1400" b="1" spc="-15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r>
                <a:rPr kumimoji="1" lang="en-US" altLang="ko-KR" sz="1200" b="0" kern="0" spc="0" dirty="0" err="1" smtClean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JTREE.shp</a:t>
              </a:r>
              <a:r>
                <a:rPr kumimoji="1" lang="en-US" altLang="ko-KR" sz="1200" b="0" kern="0" spc="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</a:t>
              </a:r>
              <a:r>
                <a:rPr kumimoji="1" lang="en-US" altLang="ko-KR" sz="1200" b="0" kern="0" spc="0" dirty="0" smtClean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: </a:t>
              </a:r>
              <a:r>
                <a:rPr kumimoji="1" lang="ko-KR" altLang="en-US" sz="1200" b="0" kern="0" spc="0" dirty="0" err="1" smtClean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조슈아</a:t>
              </a:r>
              <a:r>
                <a:rPr kumimoji="1" lang="ko-KR" altLang="en-US" sz="1200" b="0" kern="0" spc="0" dirty="0" smtClean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트리</a:t>
              </a:r>
              <a:r>
                <a:rPr kumimoji="1" lang="en-US" altLang="ko-KR" sz="1200" b="0" kern="0" spc="0" dirty="0" smtClean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(Joshua tree)</a:t>
              </a:r>
              <a:endParaRPr kumimoji="1" lang="ko-KR" altLang="en-US" sz="1200" b="0" kern="0" spc="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갈매기형 수장 65">
              <a:extLst>
                <a:ext uri="{FF2B5EF4-FFF2-40B4-BE49-F238E27FC236}">
                  <a16:creationId xmlns:a16="http://schemas.microsoft.com/office/drawing/2014/main" id="{EDE4EEF3-1B4A-469D-83EA-A637ABC1F282}"/>
                </a:ext>
              </a:extLst>
            </p:cNvPr>
            <p:cNvSpPr/>
            <p:nvPr/>
          </p:nvSpPr>
          <p:spPr bwMode="auto">
            <a:xfrm>
              <a:off x="841522" y="3238779"/>
              <a:ext cx="66153" cy="81415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200" b="1">
                <a:solidFill>
                  <a:srgbClr val="000000"/>
                </a:solidFill>
                <a:latin typeface="Arial" pitchFamily="34" charset="0"/>
                <a:ea typeface="돋움체" pitchFamily="49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841522" y="3085557"/>
            <a:ext cx="7984196" cy="276995"/>
            <a:chOff x="841522" y="3140989"/>
            <a:chExt cx="7984196" cy="27699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0134581-5C72-44FE-BB25-E290FEDC65FF}"/>
                </a:ext>
              </a:extLst>
            </p:cNvPr>
            <p:cNvSpPr txBox="1"/>
            <p:nvPr/>
          </p:nvSpPr>
          <p:spPr>
            <a:xfrm>
              <a:off x="910520" y="3140989"/>
              <a:ext cx="7915198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>
              <a:defPPr>
                <a:defRPr lang="ko-KR"/>
              </a:defPPr>
              <a:lvl1pPr latinLnBrk="0" hangingPunct="0">
                <a:defRPr sz="1400" b="1" spc="-15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r>
                <a:rPr kumimoji="1" lang="en-US" altLang="ko-KR" sz="1200" b="0" kern="0" spc="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BIOCLIM/</a:t>
              </a:r>
              <a:r>
                <a:rPr kumimoji="1" lang="en-US" altLang="ko-KR" sz="1200" b="0" kern="0" spc="0" dirty="0" err="1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bclim</a:t>
              </a:r>
              <a:r>
                <a:rPr kumimoji="1" lang="en-US" altLang="ko-KR" sz="1200" b="0" kern="0" spc="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*.</a:t>
              </a:r>
              <a:r>
                <a:rPr kumimoji="1" lang="en-US" altLang="ko-KR" sz="1200" b="0" kern="0" spc="0" dirty="0" err="1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asc</a:t>
              </a:r>
              <a:r>
                <a:rPr kumimoji="1" lang="en-US" altLang="ko-KR" sz="1200" b="0" kern="0" spc="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: </a:t>
              </a:r>
              <a:r>
                <a:rPr kumimoji="1" lang="ko-KR" altLang="en-US" sz="1200" b="0" kern="0" spc="0" dirty="0" err="1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조슈아</a:t>
              </a:r>
              <a:r>
                <a:rPr kumimoji="1" lang="ko-KR" altLang="en-US" sz="1200" b="0" kern="0" spc="0" dirty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 트리 연구지역으로 자른 생물 기후 특징</a:t>
              </a:r>
            </a:p>
          </p:txBody>
        </p:sp>
        <p:sp>
          <p:nvSpPr>
            <p:cNvPr id="64" name="갈매기형 수장 63">
              <a:extLst>
                <a:ext uri="{FF2B5EF4-FFF2-40B4-BE49-F238E27FC236}">
                  <a16:creationId xmlns:a16="http://schemas.microsoft.com/office/drawing/2014/main" id="{EDE4EEF3-1B4A-469D-83EA-A637ABC1F282}"/>
                </a:ext>
              </a:extLst>
            </p:cNvPr>
            <p:cNvSpPr/>
            <p:nvPr/>
          </p:nvSpPr>
          <p:spPr bwMode="auto">
            <a:xfrm>
              <a:off x="841522" y="3238779"/>
              <a:ext cx="66153" cy="81415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200" b="1">
                <a:solidFill>
                  <a:srgbClr val="000000"/>
                </a:solidFill>
                <a:latin typeface="Arial" pitchFamily="34" charset="0"/>
                <a:ea typeface="돋움체" pitchFamily="49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841522" y="3542378"/>
            <a:ext cx="7984196" cy="276995"/>
            <a:chOff x="841522" y="3140989"/>
            <a:chExt cx="7984196" cy="27699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0134581-5C72-44FE-BB25-E290FEDC65FF}"/>
                </a:ext>
              </a:extLst>
            </p:cNvPr>
            <p:cNvSpPr txBox="1"/>
            <p:nvPr/>
          </p:nvSpPr>
          <p:spPr>
            <a:xfrm>
              <a:off x="910520" y="3140989"/>
              <a:ext cx="7915198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>
              <a:defPPr>
                <a:defRPr lang="ko-KR"/>
              </a:defPPr>
              <a:lvl1pPr latinLnBrk="0" hangingPunct="0">
                <a:defRPr sz="1400" b="1" spc="-15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r>
                <a:rPr kumimoji="1" lang="en-US" altLang="ko-KR" sz="1200" b="0" kern="0" spc="0" dirty="0" smtClean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SDM_Species_Distribution_Modeling_v.0.3.ipynb</a:t>
              </a:r>
              <a:endParaRPr kumimoji="1" lang="ko-KR" altLang="en-US" sz="1200" b="0" kern="0" spc="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갈매기형 수장 53">
              <a:extLst>
                <a:ext uri="{FF2B5EF4-FFF2-40B4-BE49-F238E27FC236}">
                  <a16:creationId xmlns:a16="http://schemas.microsoft.com/office/drawing/2014/main" id="{EDE4EEF3-1B4A-469D-83EA-A637ABC1F282}"/>
                </a:ext>
              </a:extLst>
            </p:cNvPr>
            <p:cNvSpPr/>
            <p:nvPr/>
          </p:nvSpPr>
          <p:spPr bwMode="auto">
            <a:xfrm>
              <a:off x="841522" y="3238779"/>
              <a:ext cx="66153" cy="81415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200" b="1">
                <a:solidFill>
                  <a:srgbClr val="000000"/>
                </a:solidFill>
                <a:latin typeface="Arial" pitchFamily="34" charset="0"/>
                <a:ea typeface="돋움체" pitchFamily="49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841522" y="3999199"/>
            <a:ext cx="7984196" cy="276995"/>
            <a:chOff x="841522" y="3140989"/>
            <a:chExt cx="7984196" cy="27699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134581-5C72-44FE-BB25-E290FEDC65FF}"/>
                </a:ext>
              </a:extLst>
            </p:cNvPr>
            <p:cNvSpPr txBox="1"/>
            <p:nvPr/>
          </p:nvSpPr>
          <p:spPr>
            <a:xfrm>
              <a:off x="910520" y="3140989"/>
              <a:ext cx="7915198" cy="276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>
              <a:defPPr>
                <a:defRPr lang="ko-KR"/>
              </a:defPPr>
              <a:lvl1pPr latinLnBrk="0" hangingPunct="0">
                <a:defRPr sz="1400" b="1" spc="-15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</a:lstStyle>
            <a:p>
              <a:r>
                <a:rPr kumimoji="1" lang="en-US" altLang="ko-KR" sz="1200" b="0" kern="0" spc="0" dirty="0" smtClean="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python-3.9.7-amd64.exe</a:t>
              </a:r>
              <a:endParaRPr kumimoji="1" lang="ko-KR" altLang="en-US" sz="1200" b="0" kern="0" spc="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갈매기형 수장 40">
              <a:extLst>
                <a:ext uri="{FF2B5EF4-FFF2-40B4-BE49-F238E27FC236}">
                  <a16:creationId xmlns:a16="http://schemas.microsoft.com/office/drawing/2014/main" id="{EDE4EEF3-1B4A-469D-83EA-A637ABC1F282}"/>
                </a:ext>
              </a:extLst>
            </p:cNvPr>
            <p:cNvSpPr/>
            <p:nvPr/>
          </p:nvSpPr>
          <p:spPr bwMode="auto">
            <a:xfrm>
              <a:off x="841522" y="3238779"/>
              <a:ext cx="66153" cy="81415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200" b="1">
                <a:solidFill>
                  <a:srgbClr val="000000"/>
                </a:solidFill>
                <a:latin typeface="Arial" pitchFamily="34" charset="0"/>
                <a:ea typeface="돋움체" pitchFamily="49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540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섹션 </a:t>
            </a:r>
            <a:r>
              <a:rPr lang="en-US" altLang="ko-KR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1 | </a:t>
            </a: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설정 </a:t>
            </a:r>
            <a:r>
              <a:rPr lang="en-US" altLang="ko-KR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(Set up)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https://daniel-furman.github.io/Python-species-distribution-modeling/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35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실습 데이터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: DATA/</a:t>
              </a:r>
              <a:r>
                <a:rPr lang="en-US" altLang="ko-KR" sz="1400" b="1" spc="0" dirty="0" err="1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JTREE.shp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37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38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grpSp>
        <p:nvGrpSpPr>
          <p:cNvPr id="39" name="그룹 38"/>
          <p:cNvGrpSpPr/>
          <p:nvPr/>
        </p:nvGrpSpPr>
        <p:grpSpPr>
          <a:xfrm>
            <a:off x="333490" y="2552063"/>
            <a:ext cx="8492228" cy="307777"/>
            <a:chOff x="333490" y="2120936"/>
            <a:chExt cx="8492228" cy="307777"/>
          </a:xfrm>
        </p:grpSpPr>
        <p:sp>
          <p:nvSpPr>
            <p:cNvPr id="40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ko-KR" altLang="en-US" sz="1400" b="1" spc="0" dirty="0" err="1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조슈아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트리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(Joshua tree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): (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북미 남서부 사막의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유카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(yucca)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의 일종</a:t>
              </a:r>
            </a:p>
          </p:txBody>
        </p: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 dirty="0"/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dirty="0"/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593" y="2982474"/>
            <a:ext cx="3474125" cy="23102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88" y="3471436"/>
            <a:ext cx="4432935" cy="1821331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333490" y="2983190"/>
            <a:ext cx="8492228" cy="307777"/>
            <a:chOff x="333490" y="2120936"/>
            <a:chExt cx="8492228" cy="307777"/>
          </a:xfrm>
        </p:grpSpPr>
        <p:sp>
          <p:nvSpPr>
            <p:cNvPr id="53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CLASS=1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이면 종 존재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(Presence), 0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이면 부재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(Absence)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55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 dirty="0"/>
              </a:p>
            </p:txBody>
          </p:sp>
          <p:sp>
            <p:nvSpPr>
              <p:cNvPr id="56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dirty="0"/>
              </a:p>
            </p:txBody>
          </p:sp>
        </p:grpSp>
      </p:grpSp>
      <p:grpSp>
        <p:nvGrpSpPr>
          <p:cNvPr id="44" name="그룹 43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46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427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30" y="662038"/>
            <a:ext cx="7870620" cy="439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5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30" y="662039"/>
            <a:ext cx="7870620" cy="439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기후 데이터 획득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https://blog.daum.net/geoscience/1335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4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WorldClim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(</a:t>
              </a:r>
              <a:r>
                <a:rPr lang="ko-KR" altLang="en-US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월드클림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):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생태 모델링과 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GIS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를 위한 무료 기후 데이터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333490" y="2552063"/>
            <a:ext cx="8492228" cy="307777"/>
            <a:chOff x="333490" y="2120936"/>
            <a:chExt cx="8492228" cy="307777"/>
          </a:xfrm>
        </p:grpSpPr>
        <p:sp>
          <p:nvSpPr>
            <p:cNvPr id="54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WorldClim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- Global Climate 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Data(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세계 기후 데이터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| 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hlinkClick r:id="rId2"/>
                </a:rPr>
                <a:t>http://www.worldclim.org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hlinkClick r:id="rId2"/>
                </a:rPr>
                <a:t>/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56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 dirty="0"/>
              </a:p>
            </p:txBody>
          </p:sp>
          <p:sp>
            <p:nvSpPr>
              <p:cNvPr id="57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dirty="0"/>
              </a:p>
            </p:txBody>
          </p:sp>
        </p:grpSp>
      </p:grpSp>
      <p:grpSp>
        <p:nvGrpSpPr>
          <p:cNvPr id="59" name="그룹 58"/>
          <p:cNvGrpSpPr/>
          <p:nvPr/>
        </p:nvGrpSpPr>
        <p:grpSpPr>
          <a:xfrm>
            <a:off x="333490" y="2983190"/>
            <a:ext cx="8492228" cy="307777"/>
            <a:chOff x="333490" y="2120936"/>
            <a:chExt cx="8492228" cy="307777"/>
          </a:xfrm>
        </p:grpSpPr>
        <p:sp>
          <p:nvSpPr>
            <p:cNvPr id="7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30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초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(~1㎢)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부터 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분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(~340㎢)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까지 다양한 해상도의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변수 제공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78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 dirty="0"/>
              </a:p>
            </p:txBody>
          </p:sp>
          <p:sp>
            <p:nvSpPr>
              <p:cNvPr id="79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dirty="0"/>
              </a:p>
            </p:txBody>
          </p:sp>
        </p:grpSp>
      </p:grpSp>
      <p:grpSp>
        <p:nvGrpSpPr>
          <p:cNvPr id="80" name="그룹 79"/>
          <p:cNvGrpSpPr/>
          <p:nvPr/>
        </p:nvGrpSpPr>
        <p:grpSpPr>
          <a:xfrm>
            <a:off x="333490" y="3414317"/>
            <a:ext cx="8492228" cy="307777"/>
            <a:chOff x="333490" y="2120936"/>
            <a:chExt cx="8492228" cy="307777"/>
          </a:xfrm>
        </p:grpSpPr>
        <p:sp>
          <p:nvSpPr>
            <p:cNvPr id="81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1970-2000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년의 최소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평균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최대 기온 및 강수량에 대한 평균 월간 기후 데이터를 보유</a:t>
              </a:r>
            </a:p>
          </p:txBody>
        </p: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83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 dirty="0"/>
              </a:p>
            </p:txBody>
          </p:sp>
          <p:sp>
            <p:nvSpPr>
              <p:cNvPr id="84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dirty="0"/>
              </a:p>
            </p:txBody>
          </p:sp>
        </p:grpSp>
      </p:grpSp>
      <p:grpSp>
        <p:nvGrpSpPr>
          <p:cNvPr id="85" name="그룹 84"/>
          <p:cNvGrpSpPr/>
          <p:nvPr/>
        </p:nvGrpSpPr>
        <p:grpSpPr>
          <a:xfrm>
            <a:off x="333490" y="3852624"/>
            <a:ext cx="8492228" cy="523220"/>
            <a:chOff x="333490" y="2128116"/>
            <a:chExt cx="8492228" cy="523220"/>
          </a:xfrm>
        </p:grpSpPr>
        <p:sp>
          <p:nvSpPr>
            <p:cNvPr id="8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8116"/>
              <a:ext cx="8403513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참고문헌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Fick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S.E. and R.J. </a:t>
              </a:r>
              <a:r>
                <a:rPr lang="en-US" altLang="ko-KR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Hijmans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2017. </a:t>
              </a:r>
              <a:r>
                <a:rPr lang="en-US" altLang="ko-KR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Worldclim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2: New 1-km spatial resolution climate surfaces for global land areas. International Journal of Climatology.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88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 dirty="0"/>
              </a:p>
            </p:txBody>
          </p:sp>
          <p:sp>
            <p:nvSpPr>
              <p:cNvPr id="89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dirty="0"/>
              </a:p>
            </p:txBody>
          </p:sp>
        </p:grpSp>
      </p:grpSp>
      <p:grpSp>
        <p:nvGrpSpPr>
          <p:cNvPr id="44" name="그룹 43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60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5155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기후 데이터 획득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http://www.worldclim.org/ 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4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Download &gt; Historical climate data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선택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251" y="2515566"/>
            <a:ext cx="5885498" cy="18022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880" y="4448969"/>
            <a:ext cx="3714750" cy="1000125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6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600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기후 데이터 획득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http://www.worldclim.org/ 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4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생물 기후 특징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bioclimatic features)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불러오기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여기서는 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2.5 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minutes(~4.5㎢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해상도 사용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6" y="2741771"/>
            <a:ext cx="8581872" cy="1961837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5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763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기후 데이터 획득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http://www.worldclim.org/ 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4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19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생물 기후 특징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bioclimatic features)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불러오기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여기서는 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2.5 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minutes(~4.5㎢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해상도 사용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6" y="2698524"/>
            <a:ext cx="8581872" cy="2163598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5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979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섹션 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 | 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종 적합성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(Species suitability)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매핑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https://daniel-furman.github.io/Python-species-distribution-modeling/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4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ko-KR" altLang="en-US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조슈아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트리 연구지역으로 자른 생물 기후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특징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333490" y="2552063"/>
            <a:ext cx="8492228" cy="307777"/>
            <a:chOff x="333490" y="2120936"/>
            <a:chExt cx="8492228" cy="307777"/>
          </a:xfrm>
        </p:grpSpPr>
        <p:sp>
          <p:nvSpPr>
            <p:cNvPr id="34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실습 데이터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: DATA/BIOCLIM/</a:t>
              </a:r>
              <a:r>
                <a:rPr lang="en-US" altLang="ko-KR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bclim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*.</a:t>
              </a:r>
              <a:r>
                <a:rPr lang="en-US" altLang="ko-KR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asc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 dirty="0"/>
              </a:p>
            </p:txBody>
          </p:sp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dirty="0"/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6" y="3006167"/>
            <a:ext cx="8398709" cy="1887985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41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89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691071" cy="369332"/>
            <a:chOff x="504244" y="1337137"/>
            <a:chExt cx="3691071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60829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QGIS: 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포인트 샘플링 </a:t>
            </a:r>
            <a:r>
              <a:rPr lang="en-US" altLang="ko-KR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(Point sampling)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28</a:t>
            </a:fld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4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QGIS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에서 </a:t>
              </a:r>
              <a:r>
                <a:rPr lang="ko-KR" altLang="en-US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조슈아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 트리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(</a:t>
              </a:r>
              <a:r>
                <a:rPr lang="en-US" altLang="ko-KR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JTREE.shp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),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생물 기후 특징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(BIOCLIM/</a:t>
              </a:r>
              <a:r>
                <a:rPr lang="en-US" altLang="ko-KR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bclim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*.</a:t>
              </a:r>
              <a:r>
                <a:rPr lang="en-US" altLang="ko-KR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asc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)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로드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06" y="2581225"/>
            <a:ext cx="5056427" cy="2711541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5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50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691071" cy="369332"/>
            <a:chOff x="504244" y="1337137"/>
            <a:chExt cx="3691071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60829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QGIS: Python</a:t>
              </a:r>
              <a:r>
                <a:rPr lang="ko-KR" altLang="en-US" b="1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포인트 샘플링 </a:t>
            </a:r>
            <a:r>
              <a:rPr lang="en-US" altLang="ko-KR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(Point sampling)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4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 err="1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bclim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*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레이어 좌표계 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&gt; EPSG:4326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설정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779" y="2428713"/>
            <a:ext cx="6237939" cy="2864054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5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789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2359361" cy="369332"/>
            <a:chOff x="504244" y="1337137"/>
            <a:chExt cx="2359361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227658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용어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90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종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분포 모델링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(SDM: Species 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distribution 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modelling)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93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94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https://en.wikipedia.org/wiki/Species_distribution_modelling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33490" y="2552063"/>
            <a:ext cx="8492228" cy="307777"/>
            <a:chOff x="333490" y="2120936"/>
            <a:chExt cx="8492228" cy="307777"/>
          </a:xfrm>
        </p:grpSpPr>
        <p:sp>
          <p:nvSpPr>
            <p:cNvPr id="3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a.k.a.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환경 지위 모델링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(ENM: Environmental Niche Modelling)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38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 dirty="0"/>
              </a:p>
            </p:txBody>
          </p:sp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dirty="0"/>
              </a:p>
            </p:txBody>
          </p:sp>
        </p:grpSp>
      </p:grpSp>
      <p:grpSp>
        <p:nvGrpSpPr>
          <p:cNvPr id="40" name="그룹 39"/>
          <p:cNvGrpSpPr/>
          <p:nvPr/>
        </p:nvGrpSpPr>
        <p:grpSpPr>
          <a:xfrm>
            <a:off x="333490" y="2983190"/>
            <a:ext cx="8492228" cy="307777"/>
            <a:chOff x="333490" y="2120936"/>
            <a:chExt cx="8492228" cy="307777"/>
          </a:xfrm>
        </p:grpSpPr>
        <p:sp>
          <p:nvSpPr>
            <p:cNvPr id="41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a.k.a.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생태 지위 모델링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(ENM: Ecological Niche Modelling)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 dirty="0"/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dirty="0"/>
              </a:p>
            </p:txBody>
          </p:sp>
        </p:grpSp>
      </p:grpSp>
      <p:grpSp>
        <p:nvGrpSpPr>
          <p:cNvPr id="45" name="그룹 44"/>
          <p:cNvGrpSpPr/>
          <p:nvPr/>
        </p:nvGrpSpPr>
        <p:grpSpPr>
          <a:xfrm>
            <a:off x="333490" y="3414317"/>
            <a:ext cx="8492228" cy="307777"/>
            <a:chOff x="333490" y="2120936"/>
            <a:chExt cx="8492228" cy="307777"/>
          </a:xfrm>
        </p:grpSpPr>
        <p:sp>
          <p:nvSpPr>
            <p:cNvPr id="4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a.k.a.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서식지 모델링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(habit modeling)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 dirty="0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dirty="0"/>
              </a:p>
            </p:txBody>
          </p:sp>
        </p:grpSp>
      </p:grpSp>
      <p:grpSp>
        <p:nvGrpSpPr>
          <p:cNvPr id="53" name="그룹 52"/>
          <p:cNvGrpSpPr/>
          <p:nvPr/>
        </p:nvGrpSpPr>
        <p:grpSpPr>
          <a:xfrm>
            <a:off x="333490" y="3845444"/>
            <a:ext cx="8492228" cy="307777"/>
            <a:chOff x="333490" y="2120936"/>
            <a:chExt cx="8492228" cy="307777"/>
          </a:xfrm>
        </p:grpSpPr>
        <p:sp>
          <p:nvSpPr>
            <p:cNvPr id="54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a.k.a.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예측 서식지 분포 모델링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(predictive habitat distribution 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modelling)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60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 dirty="0"/>
              </a:p>
            </p:txBody>
          </p:sp>
          <p:sp>
            <p:nvSpPr>
              <p:cNvPr id="61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dirty="0"/>
              </a:p>
            </p:txBody>
          </p:sp>
        </p:grpSp>
      </p:grpSp>
      <p:grpSp>
        <p:nvGrpSpPr>
          <p:cNvPr id="62" name="그룹 61"/>
          <p:cNvGrpSpPr/>
          <p:nvPr/>
        </p:nvGrpSpPr>
        <p:grpSpPr>
          <a:xfrm>
            <a:off x="333490" y="4276571"/>
            <a:ext cx="8492228" cy="307777"/>
            <a:chOff x="333490" y="2120936"/>
            <a:chExt cx="8492228" cy="307777"/>
          </a:xfrm>
        </p:grpSpPr>
        <p:sp>
          <p:nvSpPr>
            <p:cNvPr id="63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a.k.a.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범위 매핑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(range mapping)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65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 dirty="0"/>
              </a:p>
            </p:txBody>
          </p:sp>
          <p:sp>
            <p:nvSpPr>
              <p:cNvPr id="66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dirty="0"/>
              </a:p>
            </p:txBody>
          </p:sp>
        </p:grp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2809F77-533D-4FC7-8791-A17D5B4A0896}"/>
              </a:ext>
            </a:extLst>
          </p:cNvPr>
          <p:cNvSpPr/>
          <p:nvPr/>
        </p:nvSpPr>
        <p:spPr>
          <a:xfrm>
            <a:off x="-7070" y="4931164"/>
            <a:ext cx="9151070" cy="674258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DE8D155F-571F-4FD5-AF55-B6C1BA0ED454}"/>
              </a:ext>
            </a:extLst>
          </p:cNvPr>
          <p:cNvGrpSpPr/>
          <p:nvPr/>
        </p:nvGrpSpPr>
        <p:grpSpPr>
          <a:xfrm>
            <a:off x="349075" y="4953523"/>
            <a:ext cx="8325613" cy="605294"/>
            <a:chOff x="464669" y="5794713"/>
            <a:chExt cx="11092241" cy="605294"/>
          </a:xfrm>
        </p:grpSpPr>
        <p:sp>
          <p:nvSpPr>
            <p:cNvPr id="80" name="Text Box 87">
              <a:extLst>
                <a:ext uri="{FF2B5EF4-FFF2-40B4-BE49-F238E27FC236}">
                  <a16:creationId xmlns:a16="http://schemas.microsoft.com/office/drawing/2014/main" id="{2790D7FF-D927-4C6D-9D9E-3B8D05B4ED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091" y="5794713"/>
              <a:ext cx="10921819" cy="605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>
                <a:lnSpc>
                  <a:spcPts val="2000"/>
                </a:lnSpc>
              </a:pPr>
              <a:r>
                <a:rPr lang="ko-KR" altLang="en-US" sz="15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컴퓨터 </a:t>
              </a:r>
              <a:r>
                <a:rPr lang="ko-KR" altLang="en-US" sz="15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알고리즘</a:t>
              </a:r>
              <a:r>
                <a:rPr lang="ko-KR" altLang="en-US" sz="15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을 사용하여 </a:t>
              </a:r>
              <a:r>
                <a:rPr lang="ko-KR" altLang="en-US" sz="15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지리적 </a:t>
              </a:r>
              <a:r>
                <a:rPr lang="ko-KR" altLang="en-US" sz="15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공간과</a:t>
              </a:r>
              <a:r>
                <a:rPr lang="en-US" altLang="ko-KR" sz="15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 </a:t>
              </a:r>
              <a:r>
                <a:rPr lang="ko-KR" altLang="en-US" sz="15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시간</a:t>
              </a:r>
              <a:r>
                <a:rPr lang="ko-KR" altLang="en-US" sz="15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에 </a:t>
              </a:r>
              <a:r>
                <a:rPr lang="ko-KR" altLang="en-US" sz="15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걸쳐 </a:t>
              </a:r>
              <a:r>
                <a:rPr lang="ko-KR" altLang="en-US" sz="15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종의 </a:t>
              </a:r>
              <a:r>
                <a:rPr lang="ko-KR" altLang="en-US" sz="15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분포</a:t>
              </a:r>
              <a:r>
                <a:rPr lang="ko-KR" altLang="en-US" sz="15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를 </a:t>
              </a:r>
              <a:r>
                <a:rPr lang="ko-KR" altLang="en-US" sz="15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예측</a:t>
              </a:r>
              <a:endParaRPr lang="en-US" altLang="ko-KR" sz="15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</a:endParaRPr>
            </a:p>
            <a:p>
              <a:pPr algn="ctr">
                <a:lnSpc>
                  <a:spcPts val="2000"/>
                </a:lnSpc>
              </a:pP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환경 데이터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(environment data)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 사용</a:t>
              </a:r>
              <a:endParaRPr lang="ko-KR" altLang="en-US" sz="1500" b="1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002060"/>
                </a:solidFill>
              </a:endParaRPr>
            </a:p>
          </p:txBody>
        </p:sp>
        <p:sp>
          <p:nvSpPr>
            <p:cNvPr id="81" name="화살표: 오른쪽 1">
              <a:extLst>
                <a:ext uri="{FF2B5EF4-FFF2-40B4-BE49-F238E27FC236}">
                  <a16:creationId xmlns:a16="http://schemas.microsoft.com/office/drawing/2014/main" id="{031CE18F-6005-4DCA-8F28-2C1E920E026B}"/>
                </a:ext>
              </a:extLst>
            </p:cNvPr>
            <p:cNvSpPr/>
            <p:nvPr/>
          </p:nvSpPr>
          <p:spPr>
            <a:xfrm>
              <a:off x="464669" y="6036169"/>
              <a:ext cx="113354" cy="122375"/>
            </a:xfrm>
            <a:prstGeom prst="rightArrow">
              <a:avLst/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57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맑은 고딕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2120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691071" cy="369332"/>
            <a:chOff x="504244" y="1337137"/>
            <a:chExt cx="3691071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60829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QGIS: 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포인트 샘플링 </a:t>
            </a:r>
            <a:r>
              <a:rPr lang="en-US" altLang="ko-KR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(Point sampling)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30</a:t>
            </a:fld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4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Point sampling tool(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포인트 샘플링 도구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)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 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| 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  <a:hlinkClick r:id="rId2"/>
                </a:rPr>
                <a:t>https://plugins.qgis.org/plugins/pointsamplingtool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  <a:hlinkClick r:id="rId2"/>
                </a:rPr>
                <a:t>/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 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>
            <a:off x="333490" y="2477608"/>
            <a:ext cx="8492228" cy="307777"/>
            <a:chOff x="333490" y="2120936"/>
            <a:chExt cx="8492228" cy="307777"/>
          </a:xfrm>
        </p:grpSpPr>
        <p:sp>
          <p:nvSpPr>
            <p:cNvPr id="35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지정된 샘플링 지점에서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다수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레이어의 </a:t>
              </a:r>
              <a:r>
                <a:rPr lang="ko-KR" altLang="en-US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폴리곤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 속성 및 래스터 값을 샘플링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37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 dirty="0"/>
              </a:p>
            </p:txBody>
          </p:sp>
          <p:sp>
            <p:nvSpPr>
              <p:cNvPr id="38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dirty="0"/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>
            <a:off x="1716449" y="2864625"/>
            <a:ext cx="5718779" cy="2526160"/>
            <a:chOff x="507344" y="2864625"/>
            <a:chExt cx="5718779" cy="252616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344" y="2864625"/>
              <a:ext cx="4073382" cy="252616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7398" y="3646954"/>
              <a:ext cx="1228725" cy="971550"/>
            </a:xfrm>
            <a:prstGeom prst="rect">
              <a:avLst/>
            </a:prstGeom>
          </p:spPr>
        </p:pic>
      </p:grpSp>
      <p:grpSp>
        <p:nvGrpSpPr>
          <p:cNvPr id="39" name="그룹 38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42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241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691071" cy="369332"/>
            <a:chOff x="504244" y="1337137"/>
            <a:chExt cx="3691071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60829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QGIS: 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포인트 샘플링 </a:t>
            </a:r>
            <a:r>
              <a:rPr lang="en-US" altLang="ko-KR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(Point sampling)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31</a:t>
            </a:fld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4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JTREE: CLASS, 19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개 </a:t>
              </a:r>
              <a:r>
                <a:rPr lang="en-US" altLang="ko-KR" sz="1400" b="1" spc="0" dirty="0" err="1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bclim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*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선택 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&gt; JTREE_TRAIN_VEC.csv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생성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568" y="2428713"/>
            <a:ext cx="2889611" cy="2969197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5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279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691071" cy="369332"/>
            <a:chOff x="504244" y="1337137"/>
            <a:chExt cx="3691071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60829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QGIS: 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포인트 샘플링 </a:t>
            </a:r>
            <a:r>
              <a:rPr lang="en-US" altLang="ko-KR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(Point sampling)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32</a:t>
            </a:fld>
            <a:endParaRPr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4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JTREE_TRAIN_VEC.csv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생성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432" y="2119942"/>
            <a:ext cx="3087782" cy="3172826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7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526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6" y="2140576"/>
            <a:ext cx="8581872" cy="292785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691071" cy="369332"/>
            <a:chOff x="504244" y="1337137"/>
            <a:chExt cx="3691071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60829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QGIS: 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섹션 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1 | 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설정 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(Set up)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33</a:t>
            </a:fld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25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918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섹션 </a:t>
            </a:r>
            <a:r>
              <a:rPr lang="en-US" altLang="ko-KR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 | </a:t>
            </a: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종 적합성</a:t>
            </a:r>
            <a:r>
              <a:rPr lang="en-US" altLang="ko-KR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(Species suitability)</a:t>
            </a: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매핑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https://daniel-furman.github.io/Python-species-distribution-modeling/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42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ML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분류기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(classifiers)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 훈련 후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,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 </a:t>
              </a:r>
              <a:r>
                <a:rPr lang="ko-KR" altLang="en-US" sz="1400" b="1" i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현재 </a:t>
              </a:r>
              <a:r>
                <a:rPr lang="ko-KR" altLang="en-US" sz="1400" b="1" i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조건</a:t>
              </a:r>
              <a:r>
                <a:rPr lang="en-US" altLang="ko-KR" sz="1400" b="1" i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(1970-2000</a:t>
              </a:r>
              <a:r>
                <a:rPr lang="ko-KR" altLang="en-US" sz="1400" b="1" i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년</a:t>
              </a:r>
              <a:r>
                <a:rPr lang="en-US" altLang="ko-KR" sz="1400" b="1" i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)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에 대한 종 분포의 </a:t>
              </a:r>
              <a:r>
                <a:rPr lang="ko-KR" altLang="en-US" sz="1400" b="1" i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공간적 </a:t>
              </a:r>
              <a:r>
                <a:rPr lang="ko-KR" altLang="en-US" sz="1400" b="1" i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예측</a:t>
              </a:r>
              <a:r>
                <a:rPr lang="en-US" altLang="ko-KR" sz="1400" b="1" i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(</a:t>
              </a:r>
              <a:r>
                <a:rPr lang="ko-KR" altLang="en-US" sz="1400" b="1" i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보간</a:t>
              </a:r>
              <a:r>
                <a:rPr lang="en-US" altLang="ko-KR" sz="1400" b="1" i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)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수행</a:t>
              </a: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grpSp>
        <p:nvGrpSpPr>
          <p:cNvPr id="60" name="그룹 59"/>
          <p:cNvGrpSpPr/>
          <p:nvPr/>
        </p:nvGrpSpPr>
        <p:grpSpPr>
          <a:xfrm>
            <a:off x="3874132" y="2694411"/>
            <a:ext cx="4597014" cy="651898"/>
            <a:chOff x="4125893" y="4654357"/>
            <a:chExt cx="4597014" cy="651898"/>
          </a:xfrm>
        </p:grpSpPr>
        <p:grpSp>
          <p:nvGrpSpPr>
            <p:cNvPr id="61" name="그룹 60"/>
            <p:cNvGrpSpPr/>
            <p:nvPr/>
          </p:nvGrpSpPr>
          <p:grpSpPr>
            <a:xfrm>
              <a:off x="7273828" y="4654357"/>
              <a:ext cx="1449079" cy="642522"/>
              <a:chOff x="7273828" y="4654357"/>
              <a:chExt cx="1449079" cy="642522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0222A1BC-9606-40AF-84F7-ED22BEE4D0C4}"/>
                  </a:ext>
                </a:extLst>
              </p:cNvPr>
              <p:cNvGrpSpPr/>
              <p:nvPr/>
            </p:nvGrpSpPr>
            <p:grpSpPr>
              <a:xfrm>
                <a:off x="7558984" y="4654357"/>
                <a:ext cx="1163923" cy="642522"/>
                <a:chOff x="8070082" y="3330924"/>
                <a:chExt cx="2266007" cy="642522"/>
              </a:xfrm>
            </p:grpSpPr>
            <p:sp>
              <p:nvSpPr>
                <p:cNvPr id="69" name="사각형: 둥근 모서리 161">
                  <a:extLst>
                    <a:ext uri="{FF2B5EF4-FFF2-40B4-BE49-F238E27FC236}">
                      <a16:creationId xmlns:a16="http://schemas.microsoft.com/office/drawing/2014/main" id="{A7067D04-4C79-427F-9CEB-373647804879}"/>
                    </a:ext>
                  </a:extLst>
                </p:cNvPr>
                <p:cNvSpPr/>
                <p:nvPr/>
              </p:nvSpPr>
              <p:spPr>
                <a:xfrm>
                  <a:off x="8070082" y="3330924"/>
                  <a:ext cx="2266007" cy="642522"/>
                </a:xfrm>
                <a:prstGeom prst="roundRect">
                  <a:avLst/>
                </a:prstGeom>
                <a:solidFill>
                  <a:srgbClr val="2D3B69">
                    <a:alpha val="10000"/>
                  </a:srgbClr>
                </a:solidFill>
                <a:ln w="6350">
                  <a:solidFill>
                    <a:srgbClr val="2D3B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F593165-A57C-461A-9702-46088C8F2551}"/>
                    </a:ext>
                  </a:extLst>
                </p:cNvPr>
                <p:cNvSpPr txBox="1"/>
                <p:nvPr/>
              </p:nvSpPr>
              <p:spPr>
                <a:xfrm>
                  <a:off x="8140688" y="3390575"/>
                  <a:ext cx="2124795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just">
                    <a:defRPr/>
                  </a:pPr>
                  <a:r>
                    <a:rPr lang="en-US" altLang="ko-KR" sz="1400" b="1" dirty="0" smtClean="0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srgbClr val="002060"/>
                      </a:solidFill>
                      <a:latin typeface="맑은 고딕" panose="020F0502020204030204"/>
                    </a:rPr>
                    <a:t>5. Iterate</a:t>
                  </a:r>
                </a:p>
                <a:p>
                  <a:pPr algn="just">
                    <a:defRPr/>
                  </a:pPr>
                  <a:r>
                    <a:rPr lang="en-US" altLang="ko-KR" sz="1400" b="1" dirty="0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srgbClr val="002060"/>
                      </a:solidFill>
                      <a:latin typeface="맑은 고딕" panose="020F0502020204030204"/>
                    </a:rPr>
                    <a:t> </a:t>
                  </a:r>
                  <a:r>
                    <a:rPr lang="en-US" altLang="ko-KR" sz="1400" b="1" dirty="0" smtClean="0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srgbClr val="002060"/>
                      </a:solidFill>
                      <a:latin typeface="맑은 고딕" panose="020F0502020204030204"/>
                    </a:rPr>
                    <a:t>  (</a:t>
                  </a:r>
                  <a:r>
                    <a:rPr lang="ko-KR" altLang="en-US" sz="1400" b="1" dirty="0" smtClean="0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srgbClr val="002060"/>
                      </a:solidFill>
                      <a:latin typeface="맑은 고딕" panose="020F0502020204030204"/>
                    </a:rPr>
                    <a:t>반복</a:t>
                  </a:r>
                  <a:r>
                    <a:rPr lang="en-US" altLang="ko-KR" sz="1400" b="1" dirty="0" smtClean="0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srgbClr val="002060"/>
                      </a:solidFill>
                      <a:latin typeface="맑은 고딕" panose="020F0502020204030204"/>
                    </a:rPr>
                    <a:t>)</a:t>
                  </a:r>
                  <a:endParaRPr lang="ko-KR" altLang="en-US" sz="1400" b="1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맑은 고딕" panose="020F0502020204030204"/>
                  </a:endParaRPr>
                </a:p>
              </p:txBody>
            </p:sp>
          </p:grpSp>
          <p:sp>
            <p:nvSpPr>
              <p:cNvPr id="68" name="화살표: 오른쪽 1">
                <a:extLst>
                  <a:ext uri="{FF2B5EF4-FFF2-40B4-BE49-F238E27FC236}">
                    <a16:creationId xmlns:a16="http://schemas.microsoft.com/office/drawing/2014/main" id="{031CE18F-6005-4DCA-8F28-2C1E920E026B}"/>
                  </a:ext>
                </a:extLst>
              </p:cNvPr>
              <p:cNvSpPr/>
              <p:nvPr/>
            </p:nvSpPr>
            <p:spPr>
              <a:xfrm>
                <a:off x="7273828" y="4850097"/>
                <a:ext cx="189315" cy="251043"/>
              </a:xfrm>
              <a:prstGeom prst="rightArrow">
                <a:avLst/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4125893" y="4663733"/>
              <a:ext cx="3052094" cy="642522"/>
              <a:chOff x="5670813" y="4066261"/>
              <a:chExt cx="3052094" cy="642522"/>
            </a:xfrm>
          </p:grpSpPr>
          <p:sp>
            <p:nvSpPr>
              <p:cNvPr id="63" name="화살표: 오른쪽 1">
                <a:extLst>
                  <a:ext uri="{FF2B5EF4-FFF2-40B4-BE49-F238E27FC236}">
                    <a16:creationId xmlns:a16="http://schemas.microsoft.com/office/drawing/2014/main" id="{031CE18F-6005-4DCA-8F28-2C1E920E026B}"/>
                  </a:ext>
                </a:extLst>
              </p:cNvPr>
              <p:cNvSpPr/>
              <p:nvPr/>
            </p:nvSpPr>
            <p:spPr>
              <a:xfrm>
                <a:off x="5670813" y="4262001"/>
                <a:ext cx="189315" cy="251043"/>
              </a:xfrm>
              <a:prstGeom prst="rightArrow">
                <a:avLst/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0222A1BC-9606-40AF-84F7-ED22BEE4D0C4}"/>
                  </a:ext>
                </a:extLst>
              </p:cNvPr>
              <p:cNvGrpSpPr/>
              <p:nvPr/>
            </p:nvGrpSpPr>
            <p:grpSpPr>
              <a:xfrm>
                <a:off x="5955971" y="4066261"/>
                <a:ext cx="2766936" cy="642522"/>
                <a:chOff x="8070082" y="3330924"/>
                <a:chExt cx="2266007" cy="642522"/>
              </a:xfrm>
            </p:grpSpPr>
            <p:sp>
              <p:nvSpPr>
                <p:cNvPr id="65" name="사각형: 둥근 모서리 161">
                  <a:extLst>
                    <a:ext uri="{FF2B5EF4-FFF2-40B4-BE49-F238E27FC236}">
                      <a16:creationId xmlns:a16="http://schemas.microsoft.com/office/drawing/2014/main" id="{A7067D04-4C79-427F-9CEB-373647804879}"/>
                    </a:ext>
                  </a:extLst>
                </p:cNvPr>
                <p:cNvSpPr/>
                <p:nvPr/>
              </p:nvSpPr>
              <p:spPr>
                <a:xfrm>
                  <a:off x="8070082" y="3330924"/>
                  <a:ext cx="2266007" cy="642522"/>
                </a:xfrm>
                <a:prstGeom prst="roundRect">
                  <a:avLst/>
                </a:prstGeom>
                <a:solidFill>
                  <a:srgbClr val="2D3B69">
                    <a:alpha val="10000"/>
                  </a:srgbClr>
                </a:solidFill>
                <a:ln w="6350">
                  <a:solidFill>
                    <a:srgbClr val="2D3B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F593165-A57C-461A-9702-46088C8F2551}"/>
                    </a:ext>
                  </a:extLst>
                </p:cNvPr>
                <p:cNvSpPr txBox="1"/>
                <p:nvPr/>
              </p:nvSpPr>
              <p:spPr>
                <a:xfrm>
                  <a:off x="8140688" y="3390575"/>
                  <a:ext cx="2124795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just">
                    <a:defRPr/>
                  </a:pPr>
                  <a:r>
                    <a:rPr lang="en-US" altLang="ko-KR" sz="1400" b="1" dirty="0" smtClean="0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srgbClr val="002060"/>
                      </a:solidFill>
                      <a:latin typeface="맑은 고딕" panose="020F0502020204030204"/>
                    </a:rPr>
                    <a:t>4. Interpolate/Extrapolate</a:t>
                  </a:r>
                </a:p>
                <a:p>
                  <a:pPr algn="just">
                    <a:defRPr/>
                  </a:pPr>
                  <a:r>
                    <a:rPr lang="en-US" altLang="ko-KR" sz="1400" b="1" dirty="0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srgbClr val="002060"/>
                      </a:solidFill>
                      <a:latin typeface="맑은 고딕" panose="020F0502020204030204"/>
                    </a:rPr>
                    <a:t> </a:t>
                  </a:r>
                  <a:r>
                    <a:rPr lang="en-US" altLang="ko-KR" sz="1400" b="1" dirty="0" smtClean="0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srgbClr val="002060"/>
                      </a:solidFill>
                      <a:latin typeface="맑은 고딕" panose="020F0502020204030204"/>
                    </a:rPr>
                    <a:t>  (</a:t>
                  </a:r>
                  <a:r>
                    <a:rPr lang="ko-KR" altLang="en-US" sz="1400" b="1" dirty="0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srgbClr val="002060"/>
                      </a:solidFill>
                      <a:latin typeface="맑은 고딕" panose="020F0502020204030204"/>
                    </a:rPr>
                    <a:t>보간</a:t>
                  </a:r>
                  <a:r>
                    <a:rPr lang="en-US" altLang="ko-KR" sz="1400" b="1" dirty="0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srgbClr val="002060"/>
                      </a:solidFill>
                      <a:latin typeface="맑은 고딕" panose="020F0502020204030204"/>
                    </a:rPr>
                    <a:t>/</a:t>
                  </a:r>
                  <a:r>
                    <a:rPr lang="ko-KR" altLang="en-US" sz="1400" b="1" dirty="0" err="1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srgbClr val="002060"/>
                      </a:solidFill>
                      <a:latin typeface="맑은 고딕" panose="020F0502020204030204"/>
                    </a:rPr>
                    <a:t>외삽</a:t>
                  </a:r>
                  <a:r>
                    <a:rPr lang="en-US" altLang="ko-KR" sz="1400" b="1" dirty="0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srgbClr val="002060"/>
                      </a:solidFill>
                      <a:latin typeface="맑은 고딕" panose="020F0502020204030204"/>
                    </a:rPr>
                    <a:t>)</a:t>
                  </a:r>
                  <a:endParaRPr lang="ko-KR" altLang="en-US" sz="1400" b="1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맑은 고딕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grpSp>
        <p:nvGrpSpPr>
          <p:cNvPr id="71" name="그룹 70"/>
          <p:cNvGrpSpPr/>
          <p:nvPr/>
        </p:nvGrpSpPr>
        <p:grpSpPr>
          <a:xfrm>
            <a:off x="243846" y="2695803"/>
            <a:ext cx="3491553" cy="642522"/>
            <a:chOff x="2083417" y="4066261"/>
            <a:chExt cx="3491553" cy="642522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222A1BC-9606-40AF-84F7-ED22BEE4D0C4}"/>
                </a:ext>
              </a:extLst>
            </p:cNvPr>
            <p:cNvGrpSpPr/>
            <p:nvPr/>
          </p:nvGrpSpPr>
          <p:grpSpPr>
            <a:xfrm>
              <a:off x="2411465" y="4066261"/>
              <a:ext cx="3163505" cy="642522"/>
              <a:chOff x="8070082" y="3330924"/>
              <a:chExt cx="2266007" cy="642522"/>
            </a:xfrm>
          </p:grpSpPr>
          <p:sp>
            <p:nvSpPr>
              <p:cNvPr id="74" name="사각형: 둥근 모서리 161">
                <a:extLst>
                  <a:ext uri="{FF2B5EF4-FFF2-40B4-BE49-F238E27FC236}">
                    <a16:creationId xmlns:a16="http://schemas.microsoft.com/office/drawing/2014/main" id="{A7067D04-4C79-427F-9CEB-373647804879}"/>
                  </a:ext>
                </a:extLst>
              </p:cNvPr>
              <p:cNvSpPr/>
              <p:nvPr/>
            </p:nvSpPr>
            <p:spPr>
              <a:xfrm>
                <a:off x="8070082" y="3330924"/>
                <a:ext cx="2266007" cy="642522"/>
              </a:xfrm>
              <a:prstGeom prst="roundRect">
                <a:avLst/>
              </a:prstGeom>
              <a:solidFill>
                <a:srgbClr val="2D3B69">
                  <a:alpha val="10000"/>
                </a:srgbClr>
              </a:solidFill>
              <a:ln w="6350">
                <a:solidFill>
                  <a:srgbClr val="2D3B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F593165-A57C-461A-9702-46088C8F2551}"/>
                  </a:ext>
                </a:extLst>
              </p:cNvPr>
              <p:cNvSpPr txBox="1"/>
              <p:nvPr/>
            </p:nvSpPr>
            <p:spPr>
              <a:xfrm>
                <a:off x="8140688" y="3390575"/>
                <a:ext cx="2124795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>
                  <a:defRPr/>
                </a:pP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</a:rPr>
                  <a:t>3. Model training/ assessment </a:t>
                </a:r>
              </a:p>
              <a:p>
                <a:pPr algn="just">
                  <a:defRPr/>
                </a:pPr>
                <a:r>
                  <a:rPr lang="en-US" altLang="ko-KR" sz="1400" b="1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</a:rPr>
                  <a:t> </a:t>
                </a: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</a:rPr>
                  <a:t>  (</a:t>
                </a:r>
                <a:r>
                  <a:rPr lang="ko-KR" altLang="en-US" sz="1400" b="1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</a:rPr>
                  <a:t>모델 훈련</a:t>
                </a:r>
                <a:r>
                  <a:rPr lang="en-US" altLang="ko-KR" sz="1400" b="1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</a:rPr>
                  <a:t>/</a:t>
                </a:r>
                <a:r>
                  <a:rPr lang="ko-KR" altLang="en-US" sz="1400" b="1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</a:rPr>
                  <a:t>평가</a:t>
                </a:r>
                <a:r>
                  <a:rPr lang="en-US" altLang="ko-KR" sz="1400" b="1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</a:rPr>
                  <a:t>)</a:t>
                </a:r>
                <a:endParaRPr lang="ko-KR" altLang="en-US" sz="1400" b="1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3" name="화살표: 오른쪽 1">
              <a:extLst>
                <a:ext uri="{FF2B5EF4-FFF2-40B4-BE49-F238E27FC236}">
                  <a16:creationId xmlns:a16="http://schemas.microsoft.com/office/drawing/2014/main" id="{031CE18F-6005-4DCA-8F28-2C1E920E026B}"/>
                </a:ext>
              </a:extLst>
            </p:cNvPr>
            <p:cNvSpPr/>
            <p:nvPr/>
          </p:nvSpPr>
          <p:spPr>
            <a:xfrm>
              <a:off x="2083417" y="4269103"/>
              <a:ext cx="189315" cy="251043"/>
            </a:xfrm>
            <a:prstGeom prst="rightArrow">
              <a:avLst/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53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695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섹션 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 | 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종 적합성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(Species suitability)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매핑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https://daniel-furman.github.io/Python-species-distribution-modeling/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4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DATA/BIOCLIM/</a:t>
              </a:r>
              <a:r>
                <a:rPr lang="en-US" altLang="ko-KR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bclim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*.</a:t>
              </a:r>
              <a:r>
                <a:rPr lang="en-US" altLang="ko-KR" sz="1400" b="1" spc="0" dirty="0" err="1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asc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를 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'INPUT/'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폴더로 이동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6" y="2494969"/>
            <a:ext cx="8581872" cy="5626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7" y="3190186"/>
            <a:ext cx="8581872" cy="1618487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6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011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6" y="2477608"/>
            <a:ext cx="8581872" cy="132676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섹션 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 | 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종 적합성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(Species suitability)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매핑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https://daniel-furman.github.io/Python-species-distribution-modeling/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4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래스터 특징 리스트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(list)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5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799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섹션 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 | 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종 적합성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(Species suitability)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매핑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37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243846" y="2541205"/>
            <a:ext cx="8581872" cy="1879616"/>
            <a:chOff x="243846" y="3642852"/>
            <a:chExt cx="8581872" cy="1879616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/>
            <a:srcRect t="51309" b="8393"/>
            <a:stretch/>
          </p:blipFill>
          <p:spPr>
            <a:xfrm>
              <a:off x="243846" y="3642852"/>
              <a:ext cx="8581872" cy="1179871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rcRect t="50134" b="27505"/>
            <a:stretch/>
          </p:blipFill>
          <p:spPr>
            <a:xfrm>
              <a:off x="243846" y="4917785"/>
              <a:ext cx="8581872" cy="604683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34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C00000"/>
                  </a:solidFill>
                </a:rPr>
                <a:t>주의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훈련 데이터와 래스터 특징의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C00000"/>
                  </a:solidFill>
                </a:rPr>
                <a:t>레이어 순서는 서로 일치해야 함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C00000"/>
                  </a:solidFill>
                </a:rPr>
                <a:t>!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rgbClr val="C00000"/>
                </a:solidFill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grpSp>
        <p:nvGrpSpPr>
          <p:cNvPr id="38" name="그룹 37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40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698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섹션 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 | 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종 적합성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(Species suitability)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매핑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https://daniel-furman.github.io/Python-species-distribution-modeling/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4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래스터 특징 수 확인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7" y="2426417"/>
            <a:ext cx="8581872" cy="628258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5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226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섹션 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 | 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종 적합성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(Species suitability)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매핑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https://daniel-furman.github.io/Python-species-distribution-modeling/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4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 err="1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pyimpute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: </a:t>
              </a:r>
              <a:r>
                <a:rPr lang="en-US" altLang="ko-KR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scikit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-learn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과 </a:t>
              </a:r>
              <a:r>
                <a:rPr lang="en-US" altLang="ko-KR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rasterio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를 이용한 지리공간 </a:t>
              </a:r>
              <a:r>
                <a:rPr lang="ko-KR" altLang="en-US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예측용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 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Python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모듈</a:t>
              </a: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7" y="2479281"/>
            <a:ext cx="8581872" cy="440096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t="58376"/>
          <a:stretch/>
        </p:blipFill>
        <p:spPr>
          <a:xfrm>
            <a:off x="243846" y="3016217"/>
            <a:ext cx="8581872" cy="796502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7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523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2359361" cy="369332"/>
            <a:chOff x="504244" y="1337137"/>
            <a:chExt cx="2359361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227658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환경 데이터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90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대부분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기후 데이터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(climate data)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.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예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: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기온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(temperature),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강수량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(precipitation)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93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94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https://en.wikipedia.org/wiki/Species_distribution_modelling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33490" y="2552063"/>
            <a:ext cx="8492228" cy="307777"/>
            <a:chOff x="333490" y="2120936"/>
            <a:chExt cx="8492228" cy="307777"/>
          </a:xfrm>
        </p:grpSpPr>
        <p:sp>
          <p:nvSpPr>
            <p:cNvPr id="3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토양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유형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(soil type),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수심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(water depth)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및 토지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피복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(land cover)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등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다른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변수를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포함</a:t>
              </a: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38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 dirty="0"/>
              </a:p>
            </p:txBody>
          </p:sp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dirty="0"/>
              </a:p>
            </p:txBody>
          </p:sp>
        </p:grpSp>
      </p:grpSp>
      <p:grpSp>
        <p:nvGrpSpPr>
          <p:cNvPr id="40" name="그룹 39"/>
          <p:cNvGrpSpPr/>
          <p:nvPr/>
        </p:nvGrpSpPr>
        <p:grpSpPr>
          <a:xfrm>
            <a:off x="333490" y="2983190"/>
            <a:ext cx="8492228" cy="307777"/>
            <a:chOff x="333490" y="2120936"/>
            <a:chExt cx="8492228" cy="307777"/>
          </a:xfrm>
        </p:grpSpPr>
        <p:sp>
          <p:nvSpPr>
            <p:cNvPr id="41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환경 조건이 종의 발생 또는 풍부함에 어떻게 영향을 미치는지 이해하고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예측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목적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(=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생태 예측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)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에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사용</a:t>
              </a: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 dirty="0"/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dirty="0"/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46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맑은 고딕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2252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2050" name="Picture 2" descr="예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89" y="612376"/>
            <a:ext cx="6814272" cy="449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25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7" y="2571013"/>
            <a:ext cx="8581872" cy="853660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섹션 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 | 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종 적합성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(Species suitability)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매핑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https://daniel-furman.github.io/Python-species-distribution-modeling/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4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ML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분류기 불러오기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5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54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섹션 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 | 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종 적합성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(Species suitability)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매핑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https://daniel-furman.github.io/Python-species-distribution-modeling/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4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ML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분류기 딕셔너리 정의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: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이름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, (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모델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)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6" y="2541312"/>
            <a:ext cx="8581872" cy="1150281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5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996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섹션 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 | 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종 적합성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(Species suitability)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매핑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https://daniel-furman.github.io/Python-species-distribution-modeling/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4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 err="1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pyimpute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, </a:t>
              </a:r>
              <a:r>
                <a:rPr lang="en-US" altLang="ko-KR" sz="1400" b="1" spc="0" dirty="0" err="1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sklearn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모듈 불러오기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6" y="2569278"/>
            <a:ext cx="8581872" cy="576443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5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368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섹션 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 | 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종 적합성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(Species suitability)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매핑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https://daniel-furman.github.io/Python-species-distribution-modeling/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4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모델 피팅 및 공간 예측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(model fitting and spatial range prediction)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7" y="2484583"/>
            <a:ext cx="8581872" cy="2108170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5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71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en-US" altLang="ko-KR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K-fold </a:t>
            </a: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교차 검증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https://en.wikipedia.org/wiki/Cross-validation_(statistics)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33490" y="2117039"/>
            <a:ext cx="8492228" cy="523220"/>
            <a:chOff x="333490" y="2117039"/>
            <a:chExt cx="8492228" cy="523220"/>
          </a:xfrm>
        </p:grpSpPr>
        <p:sp>
          <p:nvSpPr>
            <p:cNvPr id="4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17039"/>
              <a:ext cx="8403513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교차 검증 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(Cross-validation):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데이터의 다른 부분을 사용하여 다양한 반복에서 모델을 테스트하고 훈련하는 </a:t>
              </a:r>
              <a:r>
                <a:rPr lang="ko-KR" altLang="en-US" sz="1400" b="1" spc="0" dirty="0" err="1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리샘플링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방법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(resampling method)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333490" y="2890193"/>
            <a:ext cx="8492228" cy="523220"/>
            <a:chOff x="333490" y="2116310"/>
            <a:chExt cx="8492228" cy="523220"/>
          </a:xfrm>
        </p:grpSpPr>
        <p:sp>
          <p:nvSpPr>
            <p:cNvPr id="34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16310"/>
              <a:ext cx="8403513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k-fold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교차 검증 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(k-fold cross-validation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):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원본 샘플은 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k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개의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동일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한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크기의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하위</a:t>
              </a:r>
              <a:r>
                <a:rPr lang="ko-KR" altLang="en-US" sz="1400" b="1" spc="-15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샘플로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무작위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분할</a:t>
              </a:r>
              <a:endParaRPr lang="en-US" altLang="ko-KR" sz="1400" b="1" spc="0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  <a:p>
              <a:pPr algn="just"/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k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개 결과를 평균 화하여 단일 추정치 생성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36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 dirty="0"/>
              </a:p>
            </p:txBody>
          </p:sp>
          <p:sp>
            <p:nvSpPr>
              <p:cNvPr id="37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dirty="0"/>
              </a:p>
            </p:txBody>
          </p:sp>
        </p:grpSp>
      </p:grpSp>
      <p:pic>
        <p:nvPicPr>
          <p:cNvPr id="1026" name="Picture 2" descr="https://upload.wikimedia.org/wikipedia/commons/thumb/4/4b/KfoldCV.gif/350px-KfoldCV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940" y="3676816"/>
            <a:ext cx="4257798" cy="97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41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532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4" y="596573"/>
            <a:ext cx="8581872" cy="452185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81064" y="596572"/>
            <a:ext cx="2972676" cy="3472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87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47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4" y="613963"/>
            <a:ext cx="8581872" cy="448707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81064" y="4905128"/>
            <a:ext cx="2972676" cy="195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81064" y="3358268"/>
            <a:ext cx="2972676" cy="1959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97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섹션 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 | 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종 적합성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(Species suitability)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매핑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https://daniel-furman.github.io/Python-species-distribution-modeling/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471" y="2329564"/>
            <a:ext cx="4907228" cy="121815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6" y="3910785"/>
            <a:ext cx="8543310" cy="1398262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7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516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섹션 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 | 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종 적합성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(Species suitability)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매핑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https://daniel-furman.github.io/Python-species-distribution-modeling/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4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종 적합성 매핑의 평균 값 정의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6" y="2475381"/>
            <a:ext cx="8581872" cy="998194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5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502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en-US" altLang="ko-KR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Python SDM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90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UC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버클리 데이터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과학자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, </a:t>
              </a:r>
              <a:r>
                <a:rPr lang="ko-KR" altLang="en-US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다니엘 </a:t>
              </a:r>
              <a:r>
                <a:rPr lang="ko-KR" altLang="en-US" sz="1400" b="1" spc="0" dirty="0" err="1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퍼먼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(</a:t>
              </a:r>
              <a:r>
                <a:rPr lang="en-US" altLang="ko-KR" sz="1400" b="1" spc="0" dirty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Daniel Furman, UC Berkeley data scientist)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93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94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https://daniel-furman.github.io/Python-species-distribution-modeling/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33490" y="2552063"/>
            <a:ext cx="8492228" cy="307777"/>
            <a:chOff x="333490" y="2120936"/>
            <a:chExt cx="8492228" cy="307777"/>
          </a:xfrm>
        </p:grpSpPr>
        <p:sp>
          <p:nvSpPr>
            <p:cNvPr id="3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종의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존재 위치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(presence locations)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를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기후 변수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(climate variable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)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와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연관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38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 dirty="0"/>
              </a:p>
            </p:txBody>
          </p:sp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dirty="0"/>
              </a:p>
            </p:txBody>
          </p:sp>
        </p:grpSp>
      </p:grpSp>
      <p:grpSp>
        <p:nvGrpSpPr>
          <p:cNvPr id="40" name="그룹 39"/>
          <p:cNvGrpSpPr/>
          <p:nvPr/>
        </p:nvGrpSpPr>
        <p:grpSpPr>
          <a:xfrm>
            <a:off x="333490" y="2983190"/>
            <a:ext cx="8492228" cy="307777"/>
            <a:chOff x="333490" y="2120936"/>
            <a:chExt cx="8492228" cy="307777"/>
          </a:xfrm>
        </p:grpSpPr>
        <p:sp>
          <p:nvSpPr>
            <p:cNvPr id="41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전체 경관에서 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’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종의 적합성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(species suitability)’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을 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예측</a:t>
              </a:r>
              <a:r>
                <a:rPr lang="en-US" altLang="ko-KR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rgbClr val="002060"/>
                  </a:solidFill>
                </a:rPr>
                <a:t>(predict)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하는 기능들을 제공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 dirty="0"/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 dirty="0"/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46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맑은 고딕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6721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섹션 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 | 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종 적합성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(Species suitability)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매핑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https://daniel-furman.github.io/Python-species-distribution-modeling/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4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종 적합성 매핑의 평균 값 가시화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7" y="2412254"/>
            <a:ext cx="8581872" cy="14076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201" y="2755159"/>
            <a:ext cx="3932743" cy="2537608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7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223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섹션 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 | 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종 적합성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(Species suitability)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매핑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https://daniel-furman.github.io/Python-species-distribution-modeling/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333490" y="2120936"/>
            <a:ext cx="8492228" cy="307777"/>
            <a:chOff x="333490" y="2120936"/>
            <a:chExt cx="8492228" cy="307777"/>
          </a:xfrm>
        </p:grpSpPr>
        <p:sp>
          <p:nvSpPr>
            <p:cNvPr id="46" name="Text Box 87">
              <a:extLst>
                <a:ext uri="{FF2B5EF4-FFF2-40B4-BE49-F238E27FC236}">
                  <a16:creationId xmlns:a16="http://schemas.microsoft.com/office/drawing/2014/main" id="{4904FA04-3BA3-4FAA-A100-402A698F12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205" y="2120936"/>
              <a:ext cx="84035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lvl="0">
                <a:defRPr kumimoji="1" sz="1100" kern="0" spc="-13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>
                <a:defRPr kumimoji="1" sz="2800">
                  <a:latin typeface="굴림" pitchFamily="50" charset="-127"/>
                  <a:ea typeface="굴림" pitchFamily="50" charset="-127"/>
                </a:defRPr>
              </a:lvl2pPr>
              <a:lvl3pPr>
                <a:defRPr kumimoji="1" sz="2400">
                  <a:latin typeface="굴림" pitchFamily="50" charset="-127"/>
                  <a:ea typeface="굴림" pitchFamily="50" charset="-127"/>
                </a:defRPr>
              </a:lvl3pPr>
              <a:lvl4pPr>
                <a:defRPr kumimoji="1" sz="2000">
                  <a:latin typeface="굴림" pitchFamily="50" charset="-127"/>
                  <a:ea typeface="굴림" pitchFamily="50" charset="-127"/>
                </a:defRPr>
              </a:lvl4pPr>
              <a:lvl5pPr>
                <a:defRPr kumimoji="1" sz="2000">
                  <a:latin typeface="굴림" pitchFamily="50" charset="-127"/>
                  <a:ea typeface="굴림" pitchFamily="50" charset="-127"/>
                </a:defRPr>
              </a:lvl5pPr>
              <a:lvl6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6pPr>
              <a:lvl7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7pPr>
              <a:lvl8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8pPr>
              <a:lvl9pPr eaLnBrk="0" hangingPunct="0">
                <a:defRPr kumimoji="1" sz="2000"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just"/>
              <a:r>
                <a:rPr lang="ko-KR" altLang="en-US" sz="1400" b="1" spc="0" dirty="0" err="1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조슈아</a:t>
              </a:r>
              <a:r>
                <a:rPr lang="ko-KR" altLang="en-US" sz="1400" b="1" spc="0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/>
                  </a:solidFill>
                </a:rPr>
                <a:t> 트리 국립공원의 종 적합성 가시화</a:t>
              </a:r>
              <a:endParaRPr lang="ko-KR" altLang="en-US" sz="1400" b="1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64CE83D2-AC1B-468F-B851-72BD8F758CC2}"/>
                </a:ext>
              </a:extLst>
            </p:cNvPr>
            <p:cNvGrpSpPr/>
            <p:nvPr/>
          </p:nvGrpSpPr>
          <p:grpSpPr>
            <a:xfrm>
              <a:off x="333490" y="2205388"/>
              <a:ext cx="131327" cy="132196"/>
              <a:chOff x="9420225" y="1719263"/>
              <a:chExt cx="1438275" cy="1447801"/>
            </a:xfrm>
          </p:grpSpPr>
          <p:sp>
            <p:nvSpPr>
              <p:cNvPr id="50" name="Freeform 23">
                <a:extLst>
                  <a:ext uri="{FF2B5EF4-FFF2-40B4-BE49-F238E27FC236}">
                    <a16:creationId xmlns:a16="http://schemas.microsoft.com/office/drawing/2014/main" id="{CB74DFA2-E388-4A24-B46B-C251061E4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0225" y="1895476"/>
                <a:ext cx="1273175" cy="1271588"/>
              </a:xfrm>
              <a:custGeom>
                <a:avLst/>
                <a:gdLst>
                  <a:gd name="T0" fmla="*/ 300 w 338"/>
                  <a:gd name="T1" fmla="*/ 288 h 338"/>
                  <a:gd name="T2" fmla="*/ 289 w 338"/>
                  <a:gd name="T3" fmla="*/ 299 h 338"/>
                  <a:gd name="T4" fmla="*/ 50 w 338"/>
                  <a:gd name="T5" fmla="*/ 299 h 338"/>
                  <a:gd name="T6" fmla="*/ 39 w 338"/>
                  <a:gd name="T7" fmla="*/ 288 h 338"/>
                  <a:gd name="T8" fmla="*/ 39 w 338"/>
                  <a:gd name="T9" fmla="*/ 158 h 338"/>
                  <a:gd name="T10" fmla="*/ 39 w 338"/>
                  <a:gd name="T11" fmla="*/ 142 h 338"/>
                  <a:gd name="T12" fmla="*/ 39 w 338"/>
                  <a:gd name="T13" fmla="*/ 49 h 338"/>
                  <a:gd name="T14" fmla="*/ 50 w 338"/>
                  <a:gd name="T15" fmla="*/ 38 h 338"/>
                  <a:gd name="T16" fmla="*/ 223 w 338"/>
                  <a:gd name="T17" fmla="*/ 38 h 338"/>
                  <a:gd name="T18" fmla="*/ 252 w 338"/>
                  <a:gd name="T19" fmla="*/ 0 h 338"/>
                  <a:gd name="T20" fmla="*/ 50 w 338"/>
                  <a:gd name="T21" fmla="*/ 0 h 338"/>
                  <a:gd name="T22" fmla="*/ 0 w 338"/>
                  <a:gd name="T23" fmla="*/ 49 h 338"/>
                  <a:gd name="T24" fmla="*/ 0 w 338"/>
                  <a:gd name="T25" fmla="*/ 288 h 338"/>
                  <a:gd name="T26" fmla="*/ 50 w 338"/>
                  <a:gd name="T27" fmla="*/ 338 h 338"/>
                  <a:gd name="T28" fmla="*/ 289 w 338"/>
                  <a:gd name="T29" fmla="*/ 338 h 338"/>
                  <a:gd name="T30" fmla="*/ 338 w 338"/>
                  <a:gd name="T31" fmla="*/ 288 h 338"/>
                  <a:gd name="T32" fmla="*/ 338 w 338"/>
                  <a:gd name="T33" fmla="*/ 108 h 338"/>
                  <a:gd name="T34" fmla="*/ 300 w 338"/>
                  <a:gd name="T35" fmla="*/ 160 h 338"/>
                  <a:gd name="T36" fmla="*/ 300 w 338"/>
                  <a:gd name="T37" fmla="*/ 28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8" h="338">
                    <a:moveTo>
                      <a:pt x="300" y="288"/>
                    </a:moveTo>
                    <a:cubicBezTo>
                      <a:pt x="300" y="294"/>
                      <a:pt x="295" y="299"/>
                      <a:pt x="289" y="299"/>
                    </a:cubicBezTo>
                    <a:cubicBezTo>
                      <a:pt x="50" y="299"/>
                      <a:pt x="50" y="299"/>
                      <a:pt x="50" y="299"/>
                    </a:cubicBezTo>
                    <a:cubicBezTo>
                      <a:pt x="44" y="299"/>
                      <a:pt x="39" y="294"/>
                      <a:pt x="39" y="288"/>
                    </a:cubicBezTo>
                    <a:cubicBezTo>
                      <a:pt x="39" y="158"/>
                      <a:pt x="39" y="158"/>
                      <a:pt x="39" y="158"/>
                    </a:cubicBezTo>
                    <a:cubicBezTo>
                      <a:pt x="38" y="152"/>
                      <a:pt x="38" y="147"/>
                      <a:pt x="39" y="142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9" y="43"/>
                      <a:pt x="44" y="38"/>
                      <a:pt x="50" y="38"/>
                    </a:cubicBezTo>
                    <a:cubicBezTo>
                      <a:pt x="223" y="38"/>
                      <a:pt x="223" y="38"/>
                      <a:pt x="223" y="38"/>
                    </a:cubicBezTo>
                    <a:cubicBezTo>
                      <a:pt x="252" y="0"/>
                      <a:pt x="252" y="0"/>
                      <a:pt x="2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288"/>
                      <a:pt x="0" y="288"/>
                      <a:pt x="0" y="288"/>
                    </a:cubicBezTo>
                    <a:cubicBezTo>
                      <a:pt x="0" y="316"/>
                      <a:pt x="22" y="338"/>
                      <a:pt x="50" y="338"/>
                    </a:cubicBezTo>
                    <a:cubicBezTo>
                      <a:pt x="289" y="338"/>
                      <a:pt x="289" y="338"/>
                      <a:pt x="289" y="338"/>
                    </a:cubicBezTo>
                    <a:cubicBezTo>
                      <a:pt x="316" y="338"/>
                      <a:pt x="338" y="316"/>
                      <a:pt x="338" y="288"/>
                    </a:cubicBezTo>
                    <a:cubicBezTo>
                      <a:pt x="338" y="108"/>
                      <a:pt x="338" y="108"/>
                      <a:pt x="338" y="108"/>
                    </a:cubicBezTo>
                    <a:cubicBezTo>
                      <a:pt x="300" y="160"/>
                      <a:pt x="300" y="160"/>
                      <a:pt x="300" y="160"/>
                    </a:cubicBezTo>
                    <a:lnTo>
                      <a:pt x="300" y="288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just"/>
                <a:endParaRPr lang="ko-KR" altLang="en-US"/>
              </a:p>
            </p:txBody>
          </p:sp>
          <p:sp>
            <p:nvSpPr>
              <p:cNvPr id="52" name="Freeform 24">
                <a:extLst>
                  <a:ext uri="{FF2B5EF4-FFF2-40B4-BE49-F238E27FC236}">
                    <a16:creationId xmlns:a16="http://schemas.microsoft.com/office/drawing/2014/main" id="{CAAF9C5A-B1E5-4BF4-81F6-A443A2E62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83750" y="1719263"/>
                <a:ext cx="1174750" cy="1071563"/>
              </a:xfrm>
              <a:custGeom>
                <a:avLst/>
                <a:gdLst>
                  <a:gd name="T0" fmla="*/ 295 w 312"/>
                  <a:gd name="T1" fmla="*/ 7 h 285"/>
                  <a:gd name="T2" fmla="*/ 277 w 312"/>
                  <a:gd name="T3" fmla="*/ 0 h 285"/>
                  <a:gd name="T4" fmla="*/ 252 w 312"/>
                  <a:gd name="T5" fmla="*/ 13 h 285"/>
                  <a:gd name="T6" fmla="*/ 105 w 312"/>
                  <a:gd name="T7" fmla="*/ 210 h 285"/>
                  <a:gd name="T8" fmla="*/ 54 w 312"/>
                  <a:gd name="T9" fmla="*/ 172 h 285"/>
                  <a:gd name="T10" fmla="*/ 36 w 312"/>
                  <a:gd name="T11" fmla="*/ 166 h 285"/>
                  <a:gd name="T12" fmla="*/ 11 w 312"/>
                  <a:gd name="T13" fmla="*/ 178 h 285"/>
                  <a:gd name="T14" fmla="*/ 17 w 312"/>
                  <a:gd name="T15" fmla="*/ 222 h 285"/>
                  <a:gd name="T16" fmla="*/ 92 w 312"/>
                  <a:gd name="T17" fmla="*/ 279 h 285"/>
                  <a:gd name="T18" fmla="*/ 111 w 312"/>
                  <a:gd name="T19" fmla="*/ 285 h 285"/>
                  <a:gd name="T20" fmla="*/ 115 w 312"/>
                  <a:gd name="T21" fmla="*/ 285 h 285"/>
                  <a:gd name="T22" fmla="*/ 136 w 312"/>
                  <a:gd name="T23" fmla="*/ 272 h 285"/>
                  <a:gd name="T24" fmla="*/ 302 w 312"/>
                  <a:gd name="T25" fmla="*/ 50 h 285"/>
                  <a:gd name="T26" fmla="*/ 295 w 312"/>
                  <a:gd name="T27" fmla="*/ 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2" h="285">
                    <a:moveTo>
                      <a:pt x="295" y="7"/>
                    </a:moveTo>
                    <a:cubicBezTo>
                      <a:pt x="290" y="3"/>
                      <a:pt x="283" y="0"/>
                      <a:pt x="277" y="0"/>
                    </a:cubicBezTo>
                    <a:cubicBezTo>
                      <a:pt x="267" y="0"/>
                      <a:pt x="258" y="5"/>
                      <a:pt x="252" y="13"/>
                    </a:cubicBezTo>
                    <a:cubicBezTo>
                      <a:pt x="105" y="210"/>
                      <a:pt x="105" y="210"/>
                      <a:pt x="105" y="210"/>
                    </a:cubicBezTo>
                    <a:cubicBezTo>
                      <a:pt x="54" y="172"/>
                      <a:pt x="54" y="172"/>
                      <a:pt x="54" y="172"/>
                    </a:cubicBezTo>
                    <a:cubicBezTo>
                      <a:pt x="49" y="168"/>
                      <a:pt x="42" y="166"/>
                      <a:pt x="36" y="166"/>
                    </a:cubicBezTo>
                    <a:cubicBezTo>
                      <a:pt x="26" y="166"/>
                      <a:pt x="17" y="170"/>
                      <a:pt x="11" y="178"/>
                    </a:cubicBezTo>
                    <a:cubicBezTo>
                      <a:pt x="0" y="192"/>
                      <a:pt x="3" y="212"/>
                      <a:pt x="17" y="222"/>
                    </a:cubicBezTo>
                    <a:cubicBezTo>
                      <a:pt x="92" y="279"/>
                      <a:pt x="92" y="279"/>
                      <a:pt x="92" y="279"/>
                    </a:cubicBezTo>
                    <a:cubicBezTo>
                      <a:pt x="98" y="283"/>
                      <a:pt x="104" y="285"/>
                      <a:pt x="111" y="285"/>
                    </a:cubicBezTo>
                    <a:cubicBezTo>
                      <a:pt x="112" y="285"/>
                      <a:pt x="114" y="285"/>
                      <a:pt x="115" y="285"/>
                    </a:cubicBezTo>
                    <a:cubicBezTo>
                      <a:pt x="123" y="283"/>
                      <a:pt x="131" y="279"/>
                      <a:pt x="136" y="272"/>
                    </a:cubicBezTo>
                    <a:cubicBezTo>
                      <a:pt x="302" y="50"/>
                      <a:pt x="302" y="50"/>
                      <a:pt x="302" y="50"/>
                    </a:cubicBezTo>
                    <a:cubicBezTo>
                      <a:pt x="312" y="36"/>
                      <a:pt x="309" y="17"/>
                      <a:pt x="295" y="7"/>
                    </a:cubicBezTo>
                    <a:close/>
                  </a:path>
                </a:pathLst>
              </a:cu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ko-KR" altLang="en-US"/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6" y="2421468"/>
            <a:ext cx="8581872" cy="4652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327" y="2886066"/>
            <a:ext cx="2895271" cy="2539374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6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9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en-US" altLang="ko-KR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Python SDM </a:t>
            </a: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워크플로</a:t>
            </a:r>
            <a:r>
              <a:rPr lang="en-US" altLang="ko-KR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(workflow)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https://daniel-furman.github.io/Python-species-distribution-modeling/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55406" y="2141882"/>
            <a:ext cx="7433188" cy="3159318"/>
            <a:chOff x="855406" y="2141882"/>
            <a:chExt cx="7433188" cy="3159318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222A1BC-9606-40AF-84F7-ED22BEE4D0C4}"/>
                </a:ext>
              </a:extLst>
            </p:cNvPr>
            <p:cNvGrpSpPr/>
            <p:nvPr/>
          </p:nvGrpSpPr>
          <p:grpSpPr>
            <a:xfrm>
              <a:off x="855406" y="2141882"/>
              <a:ext cx="7433188" cy="642522"/>
              <a:chOff x="8070082" y="3330924"/>
              <a:chExt cx="2266007" cy="642522"/>
            </a:xfrm>
          </p:grpSpPr>
          <p:sp>
            <p:nvSpPr>
              <p:cNvPr id="45" name="사각형: 둥근 모서리 161">
                <a:extLst>
                  <a:ext uri="{FF2B5EF4-FFF2-40B4-BE49-F238E27FC236}">
                    <a16:creationId xmlns:a16="http://schemas.microsoft.com/office/drawing/2014/main" id="{A7067D04-4C79-427F-9CEB-373647804879}"/>
                  </a:ext>
                </a:extLst>
              </p:cNvPr>
              <p:cNvSpPr/>
              <p:nvPr/>
            </p:nvSpPr>
            <p:spPr>
              <a:xfrm>
                <a:off x="8070082" y="3330924"/>
                <a:ext cx="2266007" cy="642522"/>
              </a:xfrm>
              <a:prstGeom prst="roundRect">
                <a:avLst/>
              </a:prstGeom>
              <a:solidFill>
                <a:srgbClr val="2D3B69">
                  <a:alpha val="10000"/>
                </a:srgbClr>
              </a:solidFill>
              <a:ln w="6350">
                <a:solidFill>
                  <a:srgbClr val="2D3B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F593165-A57C-461A-9702-46088C8F2551}"/>
                  </a:ext>
                </a:extLst>
              </p:cNvPr>
              <p:cNvSpPr txBox="1"/>
              <p:nvPr/>
            </p:nvSpPr>
            <p:spPr>
              <a:xfrm>
                <a:off x="8140688" y="3498296"/>
                <a:ext cx="2124795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>
                  <a:defRPr/>
                </a:pP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1. </a:t>
                </a:r>
                <a:r>
                  <a:rPr lang="ko-KR" altLang="en-US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종의 존재 좌표에서 환경변수 값 샘플링 </a:t>
                </a:r>
                <a:endParaRPr lang="ko-KR" altLang="en-US" sz="1400" b="1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0222A1BC-9606-40AF-84F7-ED22BEE4D0C4}"/>
                </a:ext>
              </a:extLst>
            </p:cNvPr>
            <p:cNvGrpSpPr/>
            <p:nvPr/>
          </p:nvGrpSpPr>
          <p:grpSpPr>
            <a:xfrm>
              <a:off x="855406" y="2980814"/>
              <a:ext cx="7433188" cy="642522"/>
              <a:chOff x="8070082" y="3330924"/>
              <a:chExt cx="2266007" cy="642522"/>
            </a:xfrm>
          </p:grpSpPr>
          <p:sp>
            <p:nvSpPr>
              <p:cNvPr id="61" name="사각형: 둥근 모서리 161">
                <a:extLst>
                  <a:ext uri="{FF2B5EF4-FFF2-40B4-BE49-F238E27FC236}">
                    <a16:creationId xmlns:a16="http://schemas.microsoft.com/office/drawing/2014/main" id="{A7067D04-4C79-427F-9CEB-373647804879}"/>
                  </a:ext>
                </a:extLst>
              </p:cNvPr>
              <p:cNvSpPr/>
              <p:nvPr/>
            </p:nvSpPr>
            <p:spPr>
              <a:xfrm>
                <a:off x="8070082" y="3330924"/>
                <a:ext cx="2266007" cy="642522"/>
              </a:xfrm>
              <a:prstGeom prst="roundRect">
                <a:avLst/>
              </a:prstGeom>
              <a:solidFill>
                <a:srgbClr val="2D3B69">
                  <a:alpha val="10000"/>
                </a:srgbClr>
              </a:solidFill>
              <a:ln w="6350">
                <a:solidFill>
                  <a:srgbClr val="2D3B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F593165-A57C-461A-9702-46088C8F2551}"/>
                  </a:ext>
                </a:extLst>
              </p:cNvPr>
              <p:cNvSpPr txBox="1"/>
              <p:nvPr/>
            </p:nvSpPr>
            <p:spPr>
              <a:xfrm>
                <a:off x="8140688" y="3498296"/>
                <a:ext cx="2124795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>
                  <a:defRPr/>
                </a:pP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2. </a:t>
                </a:r>
                <a:r>
                  <a:rPr lang="ko-KR" altLang="en-US" sz="1400" b="1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</a:rPr>
                  <a:t>통계 </a:t>
                </a:r>
                <a:r>
                  <a:rPr lang="ko-KR" altLang="en-US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</a:rPr>
                  <a:t>모델이 </a:t>
                </a:r>
                <a:r>
                  <a:rPr lang="ko-KR" altLang="en-US" sz="1400" b="1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</a:rPr>
                  <a:t>종</a:t>
                </a:r>
                <a:r>
                  <a:rPr lang="en-US" altLang="ko-KR" sz="1400" b="1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</a:rPr>
                  <a:t>-</a:t>
                </a:r>
                <a:r>
                  <a:rPr lang="ko-KR" altLang="en-US" sz="1400" b="1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</a:rPr>
                  <a:t>환경 관계</a:t>
                </a:r>
                <a:r>
                  <a:rPr lang="en-US" altLang="ko-KR" sz="1400" b="1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</a:rPr>
                  <a:t>(species-environment relationship) </a:t>
                </a:r>
                <a:r>
                  <a:rPr lang="ko-KR" altLang="en-US" sz="1400" b="1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</a:rPr>
                  <a:t>정의</a:t>
                </a:r>
                <a:endParaRPr lang="ko-KR" altLang="en-US" sz="1400" b="1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0222A1BC-9606-40AF-84F7-ED22BEE4D0C4}"/>
                </a:ext>
              </a:extLst>
            </p:cNvPr>
            <p:cNvGrpSpPr/>
            <p:nvPr/>
          </p:nvGrpSpPr>
          <p:grpSpPr>
            <a:xfrm>
              <a:off x="855406" y="3819746"/>
              <a:ext cx="7433188" cy="642522"/>
              <a:chOff x="8070082" y="3330924"/>
              <a:chExt cx="2266007" cy="642522"/>
            </a:xfrm>
          </p:grpSpPr>
          <p:sp>
            <p:nvSpPr>
              <p:cNvPr id="64" name="사각형: 둥근 모서리 161">
                <a:extLst>
                  <a:ext uri="{FF2B5EF4-FFF2-40B4-BE49-F238E27FC236}">
                    <a16:creationId xmlns:a16="http://schemas.microsoft.com/office/drawing/2014/main" id="{A7067D04-4C79-427F-9CEB-373647804879}"/>
                  </a:ext>
                </a:extLst>
              </p:cNvPr>
              <p:cNvSpPr/>
              <p:nvPr/>
            </p:nvSpPr>
            <p:spPr>
              <a:xfrm>
                <a:off x="8070082" y="3330924"/>
                <a:ext cx="2266007" cy="642522"/>
              </a:xfrm>
              <a:prstGeom prst="roundRect">
                <a:avLst/>
              </a:prstGeom>
              <a:solidFill>
                <a:srgbClr val="2D3B69">
                  <a:alpha val="10000"/>
                </a:srgbClr>
              </a:solidFill>
              <a:ln w="6350">
                <a:solidFill>
                  <a:srgbClr val="2D3B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F593165-A57C-461A-9702-46088C8F2551}"/>
                  </a:ext>
                </a:extLst>
              </p:cNvPr>
              <p:cNvSpPr txBox="1"/>
              <p:nvPr/>
            </p:nvSpPr>
            <p:spPr>
              <a:xfrm>
                <a:off x="8140688" y="3390575"/>
                <a:ext cx="2124795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>
                  <a:defRPr/>
                </a:pP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3-1. </a:t>
                </a:r>
                <a:r>
                  <a:rPr lang="ko-KR" altLang="en-US" sz="1400" b="1" dirty="0" err="1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내삽</a:t>
                </a: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400" b="1" i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보간</a:t>
                </a: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, </a:t>
                </a:r>
                <a:r>
                  <a:rPr lang="en-US" altLang="ko-KR" sz="1400" b="1" i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interpolation</a:t>
                </a: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): </a:t>
                </a:r>
                <a:r>
                  <a:rPr lang="ko-KR" altLang="en-US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종</a:t>
                </a: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-</a:t>
                </a:r>
                <a:r>
                  <a:rPr lang="ko-KR" altLang="en-US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환경 관계가 </a:t>
                </a:r>
                <a:r>
                  <a:rPr lang="ko-KR" altLang="en-US" sz="1400" b="1" dirty="0" err="1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연구공간</a:t>
                </a:r>
                <a:r>
                  <a:rPr lang="ko-KR" altLang="en-US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 전체에 매핑</a:t>
                </a: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종의 잠재적 분포</a:t>
                </a: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(potential distribution)</a:t>
                </a:r>
                <a:r>
                  <a:rPr lang="ko-KR" altLang="en-US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 모델링</a:t>
                </a:r>
                <a:endParaRPr lang="en-US" altLang="ko-KR" sz="1400" b="1" dirty="0" smtClean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srgbClr val="002060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0222A1BC-9606-40AF-84F7-ED22BEE4D0C4}"/>
                </a:ext>
              </a:extLst>
            </p:cNvPr>
            <p:cNvGrpSpPr/>
            <p:nvPr/>
          </p:nvGrpSpPr>
          <p:grpSpPr>
            <a:xfrm>
              <a:off x="855406" y="4658678"/>
              <a:ext cx="7433188" cy="642522"/>
              <a:chOff x="8070082" y="3330924"/>
              <a:chExt cx="2266007" cy="642522"/>
            </a:xfrm>
          </p:grpSpPr>
          <p:sp>
            <p:nvSpPr>
              <p:cNvPr id="67" name="사각형: 둥근 모서리 161">
                <a:extLst>
                  <a:ext uri="{FF2B5EF4-FFF2-40B4-BE49-F238E27FC236}">
                    <a16:creationId xmlns:a16="http://schemas.microsoft.com/office/drawing/2014/main" id="{A7067D04-4C79-427F-9CEB-373647804879}"/>
                  </a:ext>
                </a:extLst>
              </p:cNvPr>
              <p:cNvSpPr/>
              <p:nvPr/>
            </p:nvSpPr>
            <p:spPr>
              <a:xfrm>
                <a:off x="8070082" y="3330924"/>
                <a:ext cx="2266007" cy="642522"/>
              </a:xfrm>
              <a:prstGeom prst="roundRect">
                <a:avLst/>
              </a:prstGeom>
              <a:solidFill>
                <a:srgbClr val="2D3B69">
                  <a:alpha val="10000"/>
                </a:srgbClr>
              </a:solidFill>
              <a:ln w="6350">
                <a:solidFill>
                  <a:srgbClr val="2D3B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F593165-A57C-461A-9702-46088C8F2551}"/>
                  </a:ext>
                </a:extLst>
              </p:cNvPr>
              <p:cNvSpPr txBox="1"/>
              <p:nvPr/>
            </p:nvSpPr>
            <p:spPr>
              <a:xfrm>
                <a:off x="8140688" y="3390575"/>
                <a:ext cx="2124795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>
                  <a:defRPr/>
                </a:pP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3-2. </a:t>
                </a:r>
                <a:r>
                  <a:rPr lang="ko-KR" altLang="en-US" sz="1400" b="1" i="1" dirty="0" err="1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외삽</a:t>
                </a: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400" b="1" dirty="0" err="1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보외</a:t>
                </a: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,</a:t>
                </a:r>
                <a:r>
                  <a:rPr lang="en-US" altLang="ko-KR" sz="1400" b="1" spc="-300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400" b="1" i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extrapolation</a:t>
                </a: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): </a:t>
                </a:r>
                <a:r>
                  <a:rPr lang="ko-KR" altLang="en-US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미래</a:t>
                </a: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과거 </a:t>
                </a:r>
                <a:r>
                  <a:rPr lang="ko-KR" altLang="en-US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</a:rPr>
                  <a:t>기후 </a:t>
                </a:r>
                <a:r>
                  <a:rPr lang="ko-KR" altLang="en-US" sz="1400" b="1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</a:rPr>
                  <a:t>또는 새로운 지리적 영역에 대한 </a:t>
                </a:r>
                <a:r>
                  <a:rPr lang="ko-KR" altLang="en-US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</a:rPr>
                  <a:t>예측 모델링</a:t>
                </a:r>
                <a:endParaRPr lang="en-US" altLang="ko-KR" sz="1400" b="1" dirty="0" smtClean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srgbClr val="002060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35" name="그룹 34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7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맑은 고딕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9266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889048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내삽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보간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, interpolation) vs. </a:t>
            </a:r>
            <a:r>
              <a:rPr lang="ko-KR" altLang="en-US" sz="1600" b="1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외삽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600" b="1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보외</a:t>
            </a:r>
            <a:r>
              <a:rPr lang="en-US" altLang="ko-KR" sz="1600" b="1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, extrapolation)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https://www.statology.org/interpolation-vs-extrapolation/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7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맑은 고딕" panose="020F0502020204030204"/>
            </a:endParaRPr>
          </a:p>
        </p:txBody>
      </p:sp>
      <p:pic>
        <p:nvPicPr>
          <p:cNvPr id="1026" name="Picture 2" descr="https://www.statology.org/wp-content/uploads/2021/09/interp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869" y="2087997"/>
            <a:ext cx="4870262" cy="345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89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en-US" altLang="ko-KR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Python SDM </a:t>
            </a: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워크플로</a:t>
            </a:r>
            <a:r>
              <a:rPr lang="en-US" altLang="ko-KR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(workflow)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https://daniel-furman.github.io/Python-species-distribution-modeling/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3846" y="2083333"/>
            <a:ext cx="8479061" cy="3222922"/>
            <a:chOff x="243846" y="2083333"/>
            <a:chExt cx="8479061" cy="3222922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0222A1BC-9606-40AF-84F7-ED22BEE4D0C4}"/>
                </a:ext>
              </a:extLst>
            </p:cNvPr>
            <p:cNvGrpSpPr/>
            <p:nvPr/>
          </p:nvGrpSpPr>
          <p:grpSpPr>
            <a:xfrm>
              <a:off x="243846" y="2083333"/>
              <a:ext cx="2466671" cy="642522"/>
              <a:chOff x="8070081" y="3330924"/>
              <a:chExt cx="2195402" cy="642522"/>
            </a:xfrm>
          </p:grpSpPr>
          <p:sp>
            <p:nvSpPr>
              <p:cNvPr id="36" name="사각형: 둥근 모서리 161">
                <a:extLst>
                  <a:ext uri="{FF2B5EF4-FFF2-40B4-BE49-F238E27FC236}">
                    <a16:creationId xmlns:a16="http://schemas.microsoft.com/office/drawing/2014/main" id="{A7067D04-4C79-427F-9CEB-373647804879}"/>
                  </a:ext>
                </a:extLst>
              </p:cNvPr>
              <p:cNvSpPr/>
              <p:nvPr/>
            </p:nvSpPr>
            <p:spPr>
              <a:xfrm>
                <a:off x="8070081" y="3330924"/>
                <a:ext cx="2183910" cy="642522"/>
              </a:xfrm>
              <a:prstGeom prst="roundRect">
                <a:avLst/>
              </a:prstGeom>
              <a:solidFill>
                <a:srgbClr val="2D3B69">
                  <a:alpha val="10000"/>
                </a:srgbClr>
              </a:solidFill>
              <a:ln w="6350">
                <a:solidFill>
                  <a:srgbClr val="2D3B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F593165-A57C-461A-9702-46088C8F2551}"/>
                  </a:ext>
                </a:extLst>
              </p:cNvPr>
              <p:cNvSpPr txBox="1"/>
              <p:nvPr/>
            </p:nvSpPr>
            <p:spPr>
              <a:xfrm>
                <a:off x="8140688" y="3390575"/>
                <a:ext cx="2124795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>
                  <a:defRPr/>
                </a:pP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</a:rPr>
                  <a:t>1. Conceptualization</a:t>
                </a:r>
              </a:p>
              <a:p>
                <a:pPr algn="just">
                  <a:defRPr/>
                </a:pP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</a:rPr>
                  <a:t>   (</a:t>
                </a:r>
                <a:r>
                  <a:rPr lang="ko-KR" altLang="en-US" sz="1400" b="1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</a:rPr>
                  <a:t>개념화</a:t>
                </a:r>
                <a:r>
                  <a:rPr lang="en-US" altLang="ko-KR" sz="1400" b="1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</a:rPr>
                  <a:t>)</a:t>
                </a:r>
                <a:endParaRPr lang="ko-KR" altLang="en-US" sz="1400" b="1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1110300" y="2940341"/>
              <a:ext cx="2740511" cy="642522"/>
              <a:chOff x="2767253" y="2653965"/>
              <a:chExt cx="2740511" cy="642522"/>
            </a:xfrm>
          </p:grpSpPr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0222A1BC-9606-40AF-84F7-ED22BEE4D0C4}"/>
                  </a:ext>
                </a:extLst>
              </p:cNvPr>
              <p:cNvGrpSpPr/>
              <p:nvPr/>
            </p:nvGrpSpPr>
            <p:grpSpPr>
              <a:xfrm>
                <a:off x="3054005" y="2653965"/>
                <a:ext cx="2453759" cy="642522"/>
                <a:chOff x="8070082" y="3330924"/>
                <a:chExt cx="2266007" cy="642522"/>
              </a:xfrm>
            </p:grpSpPr>
            <p:sp>
              <p:nvSpPr>
                <p:cNvPr id="53" name="사각형: 둥근 모서리 161">
                  <a:extLst>
                    <a:ext uri="{FF2B5EF4-FFF2-40B4-BE49-F238E27FC236}">
                      <a16:creationId xmlns:a16="http://schemas.microsoft.com/office/drawing/2014/main" id="{A7067D04-4C79-427F-9CEB-373647804879}"/>
                    </a:ext>
                  </a:extLst>
                </p:cNvPr>
                <p:cNvSpPr/>
                <p:nvPr/>
              </p:nvSpPr>
              <p:spPr>
                <a:xfrm>
                  <a:off x="8070082" y="3330924"/>
                  <a:ext cx="2266007" cy="642522"/>
                </a:xfrm>
                <a:prstGeom prst="roundRect">
                  <a:avLst/>
                </a:prstGeom>
                <a:solidFill>
                  <a:srgbClr val="2D3B69">
                    <a:alpha val="10000"/>
                  </a:srgbClr>
                </a:solidFill>
                <a:ln w="6350">
                  <a:solidFill>
                    <a:srgbClr val="2D3B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FF593165-A57C-461A-9702-46088C8F2551}"/>
                    </a:ext>
                  </a:extLst>
                </p:cNvPr>
                <p:cNvSpPr txBox="1"/>
                <p:nvPr/>
              </p:nvSpPr>
              <p:spPr>
                <a:xfrm>
                  <a:off x="8140688" y="3390575"/>
                  <a:ext cx="2124795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just">
                    <a:defRPr/>
                  </a:pPr>
                  <a:r>
                    <a:rPr lang="en-US" altLang="ko-KR" sz="1400" b="1" dirty="0" smtClean="0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srgbClr val="002060"/>
                      </a:solidFill>
                      <a:latin typeface="맑은 고딕" panose="020F0502020204030204"/>
                    </a:rPr>
                    <a:t>2</a:t>
                  </a:r>
                  <a:r>
                    <a:rPr lang="en-US" altLang="ko-KR" sz="1400" b="1" dirty="0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srgbClr val="002060"/>
                      </a:solidFill>
                      <a:latin typeface="맑은 고딕" panose="020F0502020204030204"/>
                    </a:rPr>
                    <a:t>. </a:t>
                  </a:r>
                  <a:r>
                    <a:rPr lang="en-US" altLang="ko-KR" sz="1400" b="1" dirty="0" smtClean="0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srgbClr val="002060"/>
                      </a:solidFill>
                      <a:latin typeface="맑은 고딕" panose="020F0502020204030204"/>
                    </a:rPr>
                    <a:t>Data pre-processing</a:t>
                  </a:r>
                </a:p>
                <a:p>
                  <a:pPr algn="just">
                    <a:defRPr/>
                  </a:pPr>
                  <a:r>
                    <a:rPr lang="en-US" altLang="ko-KR" sz="1400" b="1" dirty="0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srgbClr val="002060"/>
                      </a:solidFill>
                      <a:latin typeface="맑은 고딕" panose="020F0502020204030204"/>
                    </a:rPr>
                    <a:t> </a:t>
                  </a:r>
                  <a:r>
                    <a:rPr lang="en-US" altLang="ko-KR" sz="1400" b="1" dirty="0" smtClean="0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srgbClr val="002060"/>
                      </a:solidFill>
                      <a:latin typeface="맑은 고딕" panose="020F0502020204030204"/>
                    </a:rPr>
                    <a:t>  (</a:t>
                  </a:r>
                  <a:r>
                    <a:rPr lang="ko-KR" altLang="en-US" sz="1400" b="1" dirty="0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srgbClr val="002060"/>
                      </a:solidFill>
                      <a:latin typeface="맑은 고딕" panose="020F0502020204030204"/>
                    </a:rPr>
                    <a:t>데이터 전처리</a:t>
                  </a:r>
                  <a:r>
                    <a:rPr lang="en-US" altLang="ko-KR" sz="1400" b="1" dirty="0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srgbClr val="002060"/>
                      </a:solidFill>
                      <a:latin typeface="맑은 고딕" panose="020F0502020204030204"/>
                    </a:rPr>
                    <a:t>)</a:t>
                  </a:r>
                  <a:endParaRPr lang="ko-KR" altLang="en-US" sz="1400" b="1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맑은 고딕" panose="020F0502020204030204"/>
                  </a:endParaRPr>
                </a:p>
              </p:txBody>
            </p:sp>
          </p:grpSp>
          <p:sp>
            <p:nvSpPr>
              <p:cNvPr id="74" name="화살표: 오른쪽 1">
                <a:extLst>
                  <a:ext uri="{FF2B5EF4-FFF2-40B4-BE49-F238E27FC236}">
                    <a16:creationId xmlns:a16="http://schemas.microsoft.com/office/drawing/2014/main" id="{031CE18F-6005-4DCA-8F28-2C1E920E026B}"/>
                  </a:ext>
                </a:extLst>
              </p:cNvPr>
              <p:cNvSpPr/>
              <p:nvPr/>
            </p:nvSpPr>
            <p:spPr>
              <a:xfrm>
                <a:off x="2767253" y="2849705"/>
                <a:ext cx="189315" cy="251043"/>
              </a:xfrm>
              <a:prstGeom prst="rightArrow">
                <a:avLst/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4125893" y="4654357"/>
              <a:ext cx="4597014" cy="651898"/>
              <a:chOff x="4125893" y="4654357"/>
              <a:chExt cx="4597014" cy="651898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7273828" y="4654357"/>
                <a:ext cx="1449079" cy="642522"/>
                <a:chOff x="7273828" y="4654357"/>
                <a:chExt cx="1449079" cy="642522"/>
              </a:xfrm>
            </p:grpSpPr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0222A1BC-9606-40AF-84F7-ED22BEE4D0C4}"/>
                    </a:ext>
                  </a:extLst>
                </p:cNvPr>
                <p:cNvGrpSpPr/>
                <p:nvPr/>
              </p:nvGrpSpPr>
              <p:grpSpPr>
                <a:xfrm>
                  <a:off x="7558984" y="4654357"/>
                  <a:ext cx="1163923" cy="642522"/>
                  <a:chOff x="8070082" y="3330924"/>
                  <a:chExt cx="2266007" cy="642522"/>
                </a:xfrm>
              </p:grpSpPr>
              <p:sp>
                <p:nvSpPr>
                  <p:cNvPr id="85" name="사각형: 둥근 모서리 161">
                    <a:extLst>
                      <a:ext uri="{FF2B5EF4-FFF2-40B4-BE49-F238E27FC236}">
                        <a16:creationId xmlns:a16="http://schemas.microsoft.com/office/drawing/2014/main" id="{A7067D04-4C79-427F-9CEB-373647804879}"/>
                      </a:ext>
                    </a:extLst>
                  </p:cNvPr>
                  <p:cNvSpPr/>
                  <p:nvPr/>
                </p:nvSpPr>
                <p:spPr>
                  <a:xfrm>
                    <a:off x="8070082" y="3330924"/>
                    <a:ext cx="2266007" cy="642522"/>
                  </a:xfrm>
                  <a:prstGeom prst="roundRect">
                    <a:avLst/>
                  </a:prstGeom>
                  <a:solidFill>
                    <a:srgbClr val="2D3B69">
                      <a:alpha val="10000"/>
                    </a:srgbClr>
                  </a:solidFill>
                  <a:ln w="6350">
                    <a:solidFill>
                      <a:srgbClr val="2D3B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FF593165-A57C-461A-9702-46088C8F2551}"/>
                      </a:ext>
                    </a:extLst>
                  </p:cNvPr>
                  <p:cNvSpPr txBox="1"/>
                  <p:nvPr/>
                </p:nvSpPr>
                <p:spPr>
                  <a:xfrm>
                    <a:off x="8140688" y="3390575"/>
                    <a:ext cx="212479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just">
                      <a:defRPr/>
                    </a:pPr>
                    <a:r>
                      <a:rPr lang="en-US" altLang="ko-KR" sz="1400" b="1" dirty="0" smtClean="0">
                        <a:ln w="3175">
                          <a:solidFill>
                            <a:prstClr val="black">
                              <a:lumMod val="85000"/>
                              <a:lumOff val="15000"/>
                              <a:alpha val="10000"/>
                            </a:prstClr>
                          </a:solidFill>
                        </a:ln>
                        <a:solidFill>
                          <a:srgbClr val="002060"/>
                        </a:solidFill>
                        <a:latin typeface="맑은 고딕" panose="020F0502020204030204"/>
                      </a:rPr>
                      <a:t>5. Iterate</a:t>
                    </a:r>
                  </a:p>
                  <a:p>
                    <a:pPr algn="just">
                      <a:defRPr/>
                    </a:pPr>
                    <a:r>
                      <a:rPr lang="en-US" altLang="ko-KR" sz="1400" b="1" dirty="0">
                        <a:ln w="3175">
                          <a:solidFill>
                            <a:prstClr val="black">
                              <a:lumMod val="85000"/>
                              <a:lumOff val="15000"/>
                              <a:alpha val="10000"/>
                            </a:prstClr>
                          </a:solidFill>
                        </a:ln>
                        <a:solidFill>
                          <a:srgbClr val="002060"/>
                        </a:solidFill>
                        <a:latin typeface="맑은 고딕" panose="020F0502020204030204"/>
                      </a:rPr>
                      <a:t> </a:t>
                    </a:r>
                    <a:r>
                      <a:rPr lang="en-US" altLang="ko-KR" sz="1400" b="1" dirty="0" smtClean="0">
                        <a:ln w="3175">
                          <a:solidFill>
                            <a:prstClr val="black">
                              <a:lumMod val="85000"/>
                              <a:lumOff val="15000"/>
                              <a:alpha val="10000"/>
                            </a:prstClr>
                          </a:solidFill>
                        </a:ln>
                        <a:solidFill>
                          <a:srgbClr val="002060"/>
                        </a:solidFill>
                        <a:latin typeface="맑은 고딕" panose="020F0502020204030204"/>
                      </a:rPr>
                      <a:t>  (</a:t>
                    </a:r>
                    <a:r>
                      <a:rPr lang="ko-KR" altLang="en-US" sz="1400" b="1" dirty="0" smtClean="0">
                        <a:ln w="3175">
                          <a:solidFill>
                            <a:prstClr val="black">
                              <a:lumMod val="85000"/>
                              <a:lumOff val="15000"/>
                              <a:alpha val="10000"/>
                            </a:prstClr>
                          </a:solidFill>
                        </a:ln>
                        <a:solidFill>
                          <a:srgbClr val="002060"/>
                        </a:solidFill>
                        <a:latin typeface="맑은 고딕" panose="020F0502020204030204"/>
                      </a:rPr>
                      <a:t>반복</a:t>
                    </a:r>
                    <a:r>
                      <a:rPr lang="en-US" altLang="ko-KR" sz="1400" b="1" dirty="0" smtClean="0">
                        <a:ln w="3175">
                          <a:solidFill>
                            <a:prstClr val="black">
                              <a:lumMod val="85000"/>
                              <a:lumOff val="15000"/>
                              <a:alpha val="10000"/>
                            </a:prstClr>
                          </a:solidFill>
                        </a:ln>
                        <a:solidFill>
                          <a:srgbClr val="002060"/>
                        </a:solidFill>
                        <a:latin typeface="맑은 고딕" panose="020F0502020204030204"/>
                      </a:rPr>
                      <a:t>)</a:t>
                    </a:r>
                    <a:endParaRPr lang="ko-KR" altLang="en-US" sz="1400" b="1" dirty="0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맑은 고딕" panose="020F0502020204030204"/>
                    </a:endParaRPr>
                  </a:p>
                </p:txBody>
              </p:sp>
            </p:grpSp>
            <p:sp>
              <p:nvSpPr>
                <p:cNvPr id="87" name="화살표: 오른쪽 1">
                  <a:extLst>
                    <a:ext uri="{FF2B5EF4-FFF2-40B4-BE49-F238E27FC236}">
                      <a16:creationId xmlns:a16="http://schemas.microsoft.com/office/drawing/2014/main" id="{031CE18F-6005-4DCA-8F28-2C1E920E026B}"/>
                    </a:ext>
                  </a:extLst>
                </p:cNvPr>
                <p:cNvSpPr/>
                <p:nvPr/>
              </p:nvSpPr>
              <p:spPr>
                <a:xfrm>
                  <a:off x="7273828" y="4850097"/>
                  <a:ext cx="189315" cy="251043"/>
                </a:xfrm>
                <a:prstGeom prst="rightArrow">
                  <a:avLst/>
                </a:prstGeom>
                <a:solidFill>
                  <a:srgbClr val="2D3B6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" name="그룹 11"/>
              <p:cNvGrpSpPr/>
              <p:nvPr/>
            </p:nvGrpSpPr>
            <p:grpSpPr>
              <a:xfrm>
                <a:off x="4125893" y="4663733"/>
                <a:ext cx="3052094" cy="642522"/>
                <a:chOff x="5670813" y="4066261"/>
                <a:chExt cx="3052094" cy="642522"/>
              </a:xfrm>
            </p:grpSpPr>
            <p:sp>
              <p:nvSpPr>
                <p:cNvPr id="83" name="화살표: 오른쪽 1">
                  <a:extLst>
                    <a:ext uri="{FF2B5EF4-FFF2-40B4-BE49-F238E27FC236}">
                      <a16:creationId xmlns:a16="http://schemas.microsoft.com/office/drawing/2014/main" id="{031CE18F-6005-4DCA-8F28-2C1E920E026B}"/>
                    </a:ext>
                  </a:extLst>
                </p:cNvPr>
                <p:cNvSpPr/>
                <p:nvPr/>
              </p:nvSpPr>
              <p:spPr>
                <a:xfrm>
                  <a:off x="5670813" y="4262001"/>
                  <a:ext cx="189315" cy="251043"/>
                </a:xfrm>
                <a:prstGeom prst="rightArrow">
                  <a:avLst/>
                </a:prstGeom>
                <a:solidFill>
                  <a:srgbClr val="2D3B6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9" name="그룹 78">
                  <a:extLst>
                    <a:ext uri="{FF2B5EF4-FFF2-40B4-BE49-F238E27FC236}">
                      <a16:creationId xmlns:a16="http://schemas.microsoft.com/office/drawing/2014/main" id="{0222A1BC-9606-40AF-84F7-ED22BEE4D0C4}"/>
                    </a:ext>
                  </a:extLst>
                </p:cNvPr>
                <p:cNvGrpSpPr/>
                <p:nvPr/>
              </p:nvGrpSpPr>
              <p:grpSpPr>
                <a:xfrm>
                  <a:off x="5955971" y="4066261"/>
                  <a:ext cx="2766936" cy="642522"/>
                  <a:chOff x="8070082" y="3330924"/>
                  <a:chExt cx="2266007" cy="642522"/>
                </a:xfrm>
              </p:grpSpPr>
              <p:sp>
                <p:nvSpPr>
                  <p:cNvPr id="81" name="사각형: 둥근 모서리 161">
                    <a:extLst>
                      <a:ext uri="{FF2B5EF4-FFF2-40B4-BE49-F238E27FC236}">
                        <a16:creationId xmlns:a16="http://schemas.microsoft.com/office/drawing/2014/main" id="{A7067D04-4C79-427F-9CEB-373647804879}"/>
                      </a:ext>
                    </a:extLst>
                  </p:cNvPr>
                  <p:cNvSpPr/>
                  <p:nvPr/>
                </p:nvSpPr>
                <p:spPr>
                  <a:xfrm>
                    <a:off x="8070082" y="3330924"/>
                    <a:ext cx="2266007" cy="642522"/>
                  </a:xfrm>
                  <a:prstGeom prst="roundRect">
                    <a:avLst/>
                  </a:prstGeom>
                  <a:solidFill>
                    <a:srgbClr val="2D3B69">
                      <a:alpha val="10000"/>
                    </a:srgbClr>
                  </a:solidFill>
                  <a:ln w="6350">
                    <a:solidFill>
                      <a:srgbClr val="2D3B6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FF593165-A57C-461A-9702-46088C8F2551}"/>
                      </a:ext>
                    </a:extLst>
                  </p:cNvPr>
                  <p:cNvSpPr txBox="1"/>
                  <p:nvPr/>
                </p:nvSpPr>
                <p:spPr>
                  <a:xfrm>
                    <a:off x="8140688" y="3390575"/>
                    <a:ext cx="212479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just">
                      <a:defRPr/>
                    </a:pPr>
                    <a:r>
                      <a:rPr lang="en-US" altLang="ko-KR" sz="1400" b="1" dirty="0" smtClean="0">
                        <a:ln w="3175">
                          <a:solidFill>
                            <a:prstClr val="black">
                              <a:lumMod val="85000"/>
                              <a:lumOff val="15000"/>
                              <a:alpha val="10000"/>
                            </a:prstClr>
                          </a:solidFill>
                        </a:ln>
                        <a:solidFill>
                          <a:srgbClr val="002060"/>
                        </a:solidFill>
                        <a:latin typeface="맑은 고딕" panose="020F0502020204030204"/>
                      </a:rPr>
                      <a:t>4. Interpolate/Extrapolate</a:t>
                    </a:r>
                  </a:p>
                  <a:p>
                    <a:pPr algn="just">
                      <a:defRPr/>
                    </a:pPr>
                    <a:r>
                      <a:rPr lang="en-US" altLang="ko-KR" sz="1400" b="1" dirty="0">
                        <a:ln w="3175">
                          <a:solidFill>
                            <a:prstClr val="black">
                              <a:lumMod val="85000"/>
                              <a:lumOff val="15000"/>
                              <a:alpha val="10000"/>
                            </a:prstClr>
                          </a:solidFill>
                        </a:ln>
                        <a:solidFill>
                          <a:srgbClr val="002060"/>
                        </a:solidFill>
                        <a:latin typeface="맑은 고딕" panose="020F0502020204030204"/>
                      </a:rPr>
                      <a:t> </a:t>
                    </a:r>
                    <a:r>
                      <a:rPr lang="en-US" altLang="ko-KR" sz="1400" b="1" dirty="0" smtClean="0">
                        <a:ln w="3175">
                          <a:solidFill>
                            <a:prstClr val="black">
                              <a:lumMod val="85000"/>
                              <a:lumOff val="15000"/>
                              <a:alpha val="10000"/>
                            </a:prstClr>
                          </a:solidFill>
                        </a:ln>
                        <a:solidFill>
                          <a:srgbClr val="002060"/>
                        </a:solidFill>
                        <a:latin typeface="맑은 고딕" panose="020F0502020204030204"/>
                      </a:rPr>
                      <a:t>  (</a:t>
                    </a:r>
                    <a:r>
                      <a:rPr lang="ko-KR" altLang="en-US" sz="1400" b="1" dirty="0">
                        <a:ln w="3175">
                          <a:solidFill>
                            <a:prstClr val="black">
                              <a:lumMod val="85000"/>
                              <a:lumOff val="15000"/>
                              <a:alpha val="10000"/>
                            </a:prstClr>
                          </a:solidFill>
                        </a:ln>
                        <a:solidFill>
                          <a:srgbClr val="002060"/>
                        </a:solidFill>
                        <a:latin typeface="맑은 고딕" panose="020F0502020204030204"/>
                      </a:rPr>
                      <a:t>보간</a:t>
                    </a:r>
                    <a:r>
                      <a:rPr lang="en-US" altLang="ko-KR" sz="1400" b="1" dirty="0">
                        <a:ln w="3175">
                          <a:solidFill>
                            <a:prstClr val="black">
                              <a:lumMod val="85000"/>
                              <a:lumOff val="15000"/>
                              <a:alpha val="10000"/>
                            </a:prstClr>
                          </a:solidFill>
                        </a:ln>
                        <a:solidFill>
                          <a:srgbClr val="002060"/>
                        </a:solidFill>
                        <a:latin typeface="맑은 고딕" panose="020F0502020204030204"/>
                      </a:rPr>
                      <a:t>/</a:t>
                    </a:r>
                    <a:r>
                      <a:rPr lang="ko-KR" altLang="en-US" sz="1400" b="1" dirty="0" err="1">
                        <a:ln w="3175">
                          <a:solidFill>
                            <a:prstClr val="black">
                              <a:lumMod val="85000"/>
                              <a:lumOff val="15000"/>
                              <a:alpha val="10000"/>
                            </a:prstClr>
                          </a:solidFill>
                        </a:ln>
                        <a:solidFill>
                          <a:srgbClr val="002060"/>
                        </a:solidFill>
                        <a:latin typeface="맑은 고딕" panose="020F0502020204030204"/>
                      </a:rPr>
                      <a:t>외삽</a:t>
                    </a:r>
                    <a:r>
                      <a:rPr lang="en-US" altLang="ko-KR" sz="1400" b="1" dirty="0">
                        <a:ln w="3175">
                          <a:solidFill>
                            <a:prstClr val="black">
                              <a:lumMod val="85000"/>
                              <a:lumOff val="15000"/>
                              <a:alpha val="10000"/>
                            </a:prstClr>
                          </a:solidFill>
                        </a:ln>
                        <a:solidFill>
                          <a:srgbClr val="002060"/>
                        </a:solidFill>
                        <a:latin typeface="맑은 고딕" panose="020F0502020204030204"/>
                      </a:rPr>
                      <a:t>)</a:t>
                    </a:r>
                    <a:endParaRPr lang="ko-KR" altLang="en-US" sz="1400" b="1" dirty="0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맑은 고딕" panose="020F0502020204030204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</p:grpSp>
        <p:grpSp>
          <p:nvGrpSpPr>
            <p:cNvPr id="13" name="그룹 12"/>
            <p:cNvGrpSpPr/>
            <p:nvPr/>
          </p:nvGrpSpPr>
          <p:grpSpPr>
            <a:xfrm>
              <a:off x="2242576" y="3797349"/>
              <a:ext cx="3491553" cy="642522"/>
              <a:chOff x="2083417" y="4066261"/>
              <a:chExt cx="3491553" cy="642522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0222A1BC-9606-40AF-84F7-ED22BEE4D0C4}"/>
                  </a:ext>
                </a:extLst>
              </p:cNvPr>
              <p:cNvGrpSpPr/>
              <p:nvPr/>
            </p:nvGrpSpPr>
            <p:grpSpPr>
              <a:xfrm>
                <a:off x="2411465" y="4066261"/>
                <a:ext cx="3163505" cy="642522"/>
                <a:chOff x="8070082" y="3330924"/>
                <a:chExt cx="2266007" cy="642522"/>
              </a:xfrm>
            </p:grpSpPr>
            <p:sp>
              <p:nvSpPr>
                <p:cNvPr id="56" name="사각형: 둥근 모서리 161">
                  <a:extLst>
                    <a:ext uri="{FF2B5EF4-FFF2-40B4-BE49-F238E27FC236}">
                      <a16:creationId xmlns:a16="http://schemas.microsoft.com/office/drawing/2014/main" id="{A7067D04-4C79-427F-9CEB-373647804879}"/>
                    </a:ext>
                  </a:extLst>
                </p:cNvPr>
                <p:cNvSpPr/>
                <p:nvPr/>
              </p:nvSpPr>
              <p:spPr>
                <a:xfrm>
                  <a:off x="8070082" y="3330924"/>
                  <a:ext cx="2266007" cy="642522"/>
                </a:xfrm>
                <a:prstGeom prst="roundRect">
                  <a:avLst/>
                </a:prstGeom>
                <a:solidFill>
                  <a:srgbClr val="2D3B69">
                    <a:alpha val="10000"/>
                  </a:srgbClr>
                </a:solidFill>
                <a:ln w="6350">
                  <a:solidFill>
                    <a:srgbClr val="2D3B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F593165-A57C-461A-9702-46088C8F2551}"/>
                    </a:ext>
                  </a:extLst>
                </p:cNvPr>
                <p:cNvSpPr txBox="1"/>
                <p:nvPr/>
              </p:nvSpPr>
              <p:spPr>
                <a:xfrm>
                  <a:off x="8140688" y="3390575"/>
                  <a:ext cx="2124795" cy="52322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just">
                    <a:defRPr/>
                  </a:pPr>
                  <a:r>
                    <a:rPr lang="en-US" altLang="ko-KR" sz="1400" b="1" dirty="0" smtClean="0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srgbClr val="002060"/>
                      </a:solidFill>
                      <a:latin typeface="맑은 고딕" panose="020F0502020204030204"/>
                    </a:rPr>
                    <a:t>3. Model training/ assessment </a:t>
                  </a:r>
                </a:p>
                <a:p>
                  <a:pPr algn="just">
                    <a:defRPr/>
                  </a:pPr>
                  <a:r>
                    <a:rPr lang="en-US" altLang="ko-KR" sz="1400" b="1" dirty="0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srgbClr val="002060"/>
                      </a:solidFill>
                      <a:latin typeface="맑은 고딕" panose="020F0502020204030204"/>
                    </a:rPr>
                    <a:t> </a:t>
                  </a:r>
                  <a:r>
                    <a:rPr lang="en-US" altLang="ko-KR" sz="1400" b="1" dirty="0" smtClean="0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srgbClr val="002060"/>
                      </a:solidFill>
                      <a:latin typeface="맑은 고딕" panose="020F0502020204030204"/>
                    </a:rPr>
                    <a:t>  (</a:t>
                  </a:r>
                  <a:r>
                    <a:rPr lang="ko-KR" altLang="en-US" sz="1400" b="1" dirty="0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srgbClr val="002060"/>
                      </a:solidFill>
                      <a:latin typeface="맑은 고딕" panose="020F0502020204030204"/>
                    </a:rPr>
                    <a:t>모델 훈련</a:t>
                  </a:r>
                  <a:r>
                    <a:rPr lang="en-US" altLang="ko-KR" sz="1400" b="1" dirty="0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srgbClr val="002060"/>
                      </a:solidFill>
                      <a:latin typeface="맑은 고딕" panose="020F0502020204030204"/>
                    </a:rPr>
                    <a:t>/</a:t>
                  </a:r>
                  <a:r>
                    <a:rPr lang="ko-KR" altLang="en-US" sz="1400" b="1" dirty="0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srgbClr val="002060"/>
                      </a:solidFill>
                      <a:latin typeface="맑은 고딕" panose="020F0502020204030204"/>
                    </a:rPr>
                    <a:t>평가</a:t>
                  </a:r>
                  <a:r>
                    <a:rPr lang="en-US" altLang="ko-KR" sz="1400" b="1" dirty="0">
                      <a:ln w="3175">
                        <a:solidFill>
                          <a:prstClr val="black">
                            <a:lumMod val="85000"/>
                            <a:lumOff val="15000"/>
                            <a:alpha val="10000"/>
                          </a:prstClr>
                        </a:solidFill>
                      </a:ln>
                      <a:solidFill>
                        <a:srgbClr val="002060"/>
                      </a:solidFill>
                      <a:latin typeface="맑은 고딕" panose="020F0502020204030204"/>
                    </a:rPr>
                    <a:t>)</a:t>
                  </a:r>
                  <a:endParaRPr lang="ko-KR" altLang="en-US" sz="1400" b="1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맑은 고딕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9" name="화살표: 오른쪽 1">
                <a:extLst>
                  <a:ext uri="{FF2B5EF4-FFF2-40B4-BE49-F238E27FC236}">
                    <a16:creationId xmlns:a16="http://schemas.microsoft.com/office/drawing/2014/main" id="{031CE18F-6005-4DCA-8F28-2C1E920E026B}"/>
                  </a:ext>
                </a:extLst>
              </p:cNvPr>
              <p:cNvSpPr/>
              <p:nvPr/>
            </p:nvSpPr>
            <p:spPr>
              <a:xfrm>
                <a:off x="2083417" y="4269103"/>
                <a:ext cx="189315" cy="251043"/>
              </a:xfrm>
              <a:prstGeom prst="rightArrow">
                <a:avLst/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3" name="그룹 42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45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맑은 고딕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6495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B2BD3EAB-117F-467F-B21C-36AB52EFFD7F}"/>
              </a:ext>
            </a:extLst>
          </p:cNvPr>
          <p:cNvGrpSpPr/>
          <p:nvPr/>
        </p:nvGrpSpPr>
        <p:grpSpPr>
          <a:xfrm>
            <a:off x="246440" y="1002572"/>
            <a:ext cx="3097960" cy="369332"/>
            <a:chOff x="504244" y="1337137"/>
            <a:chExt cx="309796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80FCE2C-AD7F-4FF2-A98D-5E58D6F72A0D}"/>
                </a:ext>
              </a:extLst>
            </p:cNvPr>
            <p:cNvSpPr txBox="1"/>
            <p:nvPr/>
          </p:nvSpPr>
          <p:spPr>
            <a:xfrm>
              <a:off x="587020" y="1337137"/>
              <a:ext cx="301518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defTabSz="914400" latinLnBrk="1">
                <a:defRPr/>
              </a:pP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Python</a:t>
              </a:r>
              <a:r>
                <a:rPr lang="ko-KR" altLang="en-US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종 분포 모델링</a:t>
              </a:r>
              <a:r>
                <a:rPr lang="en-US" altLang="ko-KR" b="1" dirty="0" smtClean="0">
                  <a:ln w="3175">
                    <a:solidFill>
                      <a:schemeClr val="tx1">
                        <a:lumMod val="85000"/>
                        <a:lumOff val="1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(SDM)</a:t>
              </a:r>
              <a:endParaRPr lang="en-US" altLang="ko-KR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사각형: 둥근 모서리 20">
              <a:extLst>
                <a:ext uri="{FF2B5EF4-FFF2-40B4-BE49-F238E27FC236}">
                  <a16:creationId xmlns:a16="http://schemas.microsoft.com/office/drawing/2014/main" id="{69E1640D-FD85-4B8E-87A4-2BF2D74B4A37}"/>
                </a:ext>
              </a:extLst>
            </p:cNvPr>
            <p:cNvSpPr/>
            <p:nvPr/>
          </p:nvSpPr>
          <p:spPr>
            <a:xfrm>
              <a:off x="504244" y="1372578"/>
              <a:ext cx="79375" cy="298450"/>
            </a:xfrm>
            <a:prstGeom prst="roundRect">
              <a:avLst>
                <a:gd name="adj" fmla="val 50000"/>
              </a:avLst>
            </a:prstGeom>
            <a:solidFill>
              <a:srgbClr val="265C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2400">
                <a:solidFill>
                  <a:prstClr val="white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4" name="사각형: 둥근 모서리 21">
              <a:extLst>
                <a:ext uri="{FF2B5EF4-FFF2-40B4-BE49-F238E27FC236}">
                  <a16:creationId xmlns:a16="http://schemas.microsoft.com/office/drawing/2014/main" id="{EA168E89-2099-4379-AF05-ABD7958A8573}"/>
                </a:ext>
              </a:extLst>
            </p:cNvPr>
            <p:cNvSpPr/>
            <p:nvPr/>
          </p:nvSpPr>
          <p:spPr>
            <a:xfrm>
              <a:off x="504244" y="1372578"/>
              <a:ext cx="79375" cy="170472"/>
            </a:xfrm>
            <a:prstGeom prst="roundRect">
              <a:avLst>
                <a:gd name="adj" fmla="val 50000"/>
              </a:avLst>
            </a:prstGeom>
            <a:solidFill>
              <a:srgbClr val="2D3B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32C1EB-EFE4-4DFE-80D2-E8F1A270225B}"/>
              </a:ext>
            </a:extLst>
          </p:cNvPr>
          <p:cNvSpPr/>
          <p:nvPr/>
        </p:nvSpPr>
        <p:spPr>
          <a:xfrm>
            <a:off x="479365" y="1549753"/>
            <a:ext cx="4332541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400" latinLnBrk="1">
              <a:defRPr/>
            </a:pP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공식 </a:t>
            </a:r>
            <a:r>
              <a:rPr lang="ko-KR" altLang="en-US" sz="1600" b="1" dirty="0" err="1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튜토리얼</a:t>
            </a:r>
            <a:r>
              <a:rPr lang="ko-KR" altLang="en-US" sz="1600" b="1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목표</a:t>
            </a:r>
            <a:endParaRPr lang="en-US" altLang="ko-KR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244899D-9892-48C2-ACC2-90045B0FB4CA}"/>
              </a:ext>
            </a:extLst>
          </p:cNvPr>
          <p:cNvCxnSpPr>
            <a:cxnSpLocks/>
          </p:cNvCxnSpPr>
          <p:nvPr/>
        </p:nvCxnSpPr>
        <p:spPr>
          <a:xfrm>
            <a:off x="243846" y="1926014"/>
            <a:ext cx="890015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5E949B5-6E6B-4F4E-96F9-57FF39E0301D}"/>
              </a:ext>
            </a:extLst>
          </p:cNvPr>
          <p:cNvCxnSpPr>
            <a:cxnSpLocks/>
          </p:cNvCxnSpPr>
          <p:nvPr/>
        </p:nvCxnSpPr>
        <p:spPr>
          <a:xfrm>
            <a:off x="243846" y="1964114"/>
            <a:ext cx="890015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F0A88-5BB0-41DC-A0AC-84BD7D018BFF}"/>
              </a:ext>
            </a:extLst>
          </p:cNvPr>
          <p:cNvGrpSpPr/>
          <p:nvPr/>
        </p:nvGrpSpPr>
        <p:grpSpPr>
          <a:xfrm>
            <a:off x="246480" y="1601195"/>
            <a:ext cx="235671" cy="235671"/>
            <a:chOff x="504284" y="1960356"/>
            <a:chExt cx="235671" cy="235671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1F8643A-7E92-449B-9CBC-E6EA2C8CA460}"/>
                </a:ext>
              </a:extLst>
            </p:cNvPr>
            <p:cNvGrpSpPr/>
            <p:nvPr/>
          </p:nvGrpSpPr>
          <p:grpSpPr>
            <a:xfrm>
              <a:off x="504284" y="1960356"/>
              <a:ext cx="235671" cy="235671"/>
              <a:chOff x="332834" y="1960356"/>
              <a:chExt cx="235671" cy="235671"/>
            </a:xfrm>
          </p:grpSpPr>
          <p:sp>
            <p:nvSpPr>
              <p:cNvPr id="32" name="사각형: 둥근 대각선 방향 모서리 29">
                <a:extLst>
                  <a:ext uri="{FF2B5EF4-FFF2-40B4-BE49-F238E27FC236}">
                    <a16:creationId xmlns:a16="http://schemas.microsoft.com/office/drawing/2014/main" id="{75613386-BF5C-49E1-9EA6-0A2E4338F781}"/>
                  </a:ext>
                </a:extLst>
              </p:cNvPr>
              <p:cNvSpPr/>
              <p:nvPr/>
            </p:nvSpPr>
            <p:spPr>
              <a:xfrm>
                <a:off x="332834" y="1960356"/>
                <a:ext cx="235671" cy="235671"/>
              </a:xfrm>
              <a:prstGeom prst="round2DiagRect">
                <a:avLst>
                  <a:gd name="adj1" fmla="val 23740"/>
                  <a:gd name="adj2" fmla="val 0"/>
                </a:avLst>
              </a:prstGeom>
              <a:solidFill>
                <a:srgbClr val="2D3B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사각형: 둥근 한쪽 모서리 30">
                <a:extLst>
                  <a:ext uri="{FF2B5EF4-FFF2-40B4-BE49-F238E27FC236}">
                    <a16:creationId xmlns:a16="http://schemas.microsoft.com/office/drawing/2014/main" id="{2B4BDF50-D12C-401D-848D-CA57977126DB}"/>
                  </a:ext>
                </a:extLst>
              </p:cNvPr>
              <p:cNvSpPr/>
              <p:nvPr/>
            </p:nvSpPr>
            <p:spPr>
              <a:xfrm rot="10800000" flipH="1">
                <a:off x="332834" y="2077943"/>
                <a:ext cx="235671" cy="118084"/>
              </a:xfrm>
              <a:prstGeom prst="round1Rect">
                <a:avLst>
                  <a:gd name="adj" fmla="val 50000"/>
                </a:avLst>
              </a:prstGeom>
              <a:solidFill>
                <a:srgbClr val="2530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화살표: 갈매기형 수장 28">
              <a:extLst>
                <a:ext uri="{FF2B5EF4-FFF2-40B4-BE49-F238E27FC236}">
                  <a16:creationId xmlns:a16="http://schemas.microsoft.com/office/drawing/2014/main" id="{C2A6FD69-CA39-428F-B3B4-8BB31854C036}"/>
                </a:ext>
              </a:extLst>
            </p:cNvPr>
            <p:cNvSpPr/>
            <p:nvPr/>
          </p:nvSpPr>
          <p:spPr>
            <a:xfrm>
              <a:off x="576725" y="2037143"/>
              <a:ext cx="90789" cy="82097"/>
            </a:xfrm>
            <a:prstGeom prst="chevron">
              <a:avLst>
                <a:gd name="adj" fmla="val 560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0B9F5-2A34-4F63-A8DE-1AF94F60B037}"/>
              </a:ext>
            </a:extLst>
          </p:cNvPr>
          <p:cNvSpPr/>
          <p:nvPr/>
        </p:nvSpPr>
        <p:spPr>
          <a:xfrm>
            <a:off x="-7070" y="5577132"/>
            <a:ext cx="9151070" cy="28290"/>
          </a:xfrm>
          <a:prstGeom prst="rect">
            <a:avLst/>
          </a:prstGeom>
          <a:solidFill>
            <a:srgbClr val="2D3B6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886A3-E9C9-4FE7-A7B1-53C703A2AA7E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8" name="Text Box 87">
            <a:extLst>
              <a:ext uri="{FF2B5EF4-FFF2-40B4-BE49-F238E27FC236}">
                <a16:creationId xmlns:a16="http://schemas.microsoft.com/office/drawing/2014/main" id="{2A1316A6-AFF8-4BDB-947E-26973FAF2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9911" y="1679588"/>
            <a:ext cx="6295807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lvl="0">
              <a:defRPr kumimoji="1" sz="1100" kern="0" spc="-13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kumimoji="1" sz="2800">
                <a:latin typeface="굴림" pitchFamily="50" charset="-127"/>
                <a:ea typeface="굴림" pitchFamily="50" charset="-127"/>
              </a:defRPr>
            </a:lvl2pPr>
            <a:lvl3pPr>
              <a:defRPr kumimoji="1" sz="2400">
                <a:latin typeface="굴림" pitchFamily="50" charset="-127"/>
                <a:ea typeface="굴림" pitchFamily="50" charset="-127"/>
              </a:defRPr>
            </a:lvl3pPr>
            <a:lvl4pPr>
              <a:defRPr kumimoji="1" sz="2000">
                <a:latin typeface="굴림" pitchFamily="50" charset="-127"/>
                <a:ea typeface="굴림" pitchFamily="50" charset="-127"/>
              </a:defRPr>
            </a:lvl4pPr>
            <a:lvl5pPr>
              <a:defRPr kumimoji="1" sz="2000">
                <a:latin typeface="굴림" pitchFamily="50" charset="-127"/>
                <a:ea typeface="굴림" pitchFamily="50" charset="-127"/>
              </a:defRPr>
            </a:lvl5pPr>
            <a:lvl6pPr eaLnBrk="0" hangingPunct="0">
              <a:defRPr kumimoji="1" sz="2000">
                <a:latin typeface="굴림" pitchFamily="50" charset="-127"/>
                <a:ea typeface="굴림" pitchFamily="50" charset="-127"/>
              </a:defRPr>
            </a:lvl6pPr>
            <a:lvl7pPr eaLnBrk="0" hangingPunct="0">
              <a:defRPr kumimoji="1" sz="2000">
                <a:latin typeface="굴림" pitchFamily="50" charset="-127"/>
                <a:ea typeface="굴림" pitchFamily="50" charset="-127"/>
              </a:defRPr>
            </a:lvl7pPr>
            <a:lvl8pPr eaLnBrk="0" hangingPunct="0">
              <a:defRPr kumimoji="1" sz="2000">
                <a:latin typeface="굴림" pitchFamily="50" charset="-127"/>
                <a:ea typeface="굴림" pitchFamily="50" charset="-127"/>
              </a:defRPr>
            </a:lvl8pPr>
            <a:lvl9pPr eaLnBrk="0" hangingPunct="0">
              <a:defRPr kumimoji="1" sz="2000">
                <a:latin typeface="굴림" pitchFamily="50" charset="-127"/>
                <a:ea typeface="굴림" pitchFamily="50" charset="-127"/>
              </a:defRPr>
            </a:lvl9pPr>
          </a:lstStyle>
          <a:p>
            <a:pPr algn="r"/>
            <a:r>
              <a:rPr lang="ko-KR" altLang="en-US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출처</a:t>
            </a:r>
            <a:r>
              <a:rPr lang="en-US" altLang="ko-KR" sz="800" spc="0" dirty="0" smtClean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: </a:t>
            </a:r>
            <a:r>
              <a:rPr lang="en-US" altLang="ko-KR" sz="800" spc="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65000"/>
                  </a:schemeClr>
                </a:solidFill>
              </a:rPr>
              <a:t>https://daniel-furman.github.io/Python-species-distribution-modeling/</a:t>
            </a:r>
            <a:endParaRPr lang="ko-KR" altLang="en-US" sz="800" spc="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  <a:alpha val="65000"/>
                </a:scheme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55406" y="2141882"/>
            <a:ext cx="7433188" cy="2320386"/>
            <a:chOff x="855406" y="2141882"/>
            <a:chExt cx="7433188" cy="232038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0222A1BC-9606-40AF-84F7-ED22BEE4D0C4}"/>
                </a:ext>
              </a:extLst>
            </p:cNvPr>
            <p:cNvGrpSpPr/>
            <p:nvPr/>
          </p:nvGrpSpPr>
          <p:grpSpPr>
            <a:xfrm>
              <a:off x="855406" y="2141882"/>
              <a:ext cx="7433188" cy="642522"/>
              <a:chOff x="8070082" y="3330924"/>
              <a:chExt cx="2266007" cy="642522"/>
            </a:xfrm>
          </p:grpSpPr>
          <p:sp>
            <p:nvSpPr>
              <p:cNvPr id="44" name="사각형: 둥근 모서리 161">
                <a:extLst>
                  <a:ext uri="{FF2B5EF4-FFF2-40B4-BE49-F238E27FC236}">
                    <a16:creationId xmlns:a16="http://schemas.microsoft.com/office/drawing/2014/main" id="{A7067D04-4C79-427F-9CEB-373647804879}"/>
                  </a:ext>
                </a:extLst>
              </p:cNvPr>
              <p:cNvSpPr/>
              <p:nvPr/>
            </p:nvSpPr>
            <p:spPr>
              <a:xfrm>
                <a:off x="8070082" y="3330924"/>
                <a:ext cx="2266007" cy="642522"/>
              </a:xfrm>
              <a:prstGeom prst="roundRect">
                <a:avLst/>
              </a:prstGeom>
              <a:solidFill>
                <a:srgbClr val="2D3B69">
                  <a:alpha val="10000"/>
                </a:srgbClr>
              </a:solidFill>
              <a:ln w="6350">
                <a:solidFill>
                  <a:srgbClr val="2D3B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F593165-A57C-461A-9702-46088C8F2551}"/>
                  </a:ext>
                </a:extLst>
              </p:cNvPr>
              <p:cNvSpPr txBox="1"/>
              <p:nvPr/>
            </p:nvSpPr>
            <p:spPr>
              <a:xfrm>
                <a:off x="8140688" y="3498296"/>
                <a:ext cx="2124795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>
                  <a:defRPr/>
                </a:pP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Python </a:t>
                </a:r>
                <a:r>
                  <a:rPr lang="ko-KR" altLang="en-US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코드베이스</a:t>
                </a: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(codebase)</a:t>
                </a:r>
                <a:r>
                  <a:rPr lang="ko-KR" altLang="en-US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로 종 분포 모델링 작업공간</a:t>
                </a: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(SDM workspace)</a:t>
                </a:r>
                <a:r>
                  <a:rPr lang="ko-KR" altLang="en-US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 생성</a:t>
                </a:r>
                <a:endParaRPr lang="ko-KR" altLang="en-US" sz="1400" b="1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0222A1BC-9606-40AF-84F7-ED22BEE4D0C4}"/>
                </a:ext>
              </a:extLst>
            </p:cNvPr>
            <p:cNvGrpSpPr/>
            <p:nvPr/>
          </p:nvGrpSpPr>
          <p:grpSpPr>
            <a:xfrm>
              <a:off x="855406" y="2980814"/>
              <a:ext cx="7433188" cy="642522"/>
              <a:chOff x="8070082" y="3330924"/>
              <a:chExt cx="2266007" cy="642522"/>
            </a:xfrm>
          </p:grpSpPr>
          <p:sp>
            <p:nvSpPr>
              <p:cNvPr id="49" name="사각형: 둥근 모서리 161">
                <a:extLst>
                  <a:ext uri="{FF2B5EF4-FFF2-40B4-BE49-F238E27FC236}">
                    <a16:creationId xmlns:a16="http://schemas.microsoft.com/office/drawing/2014/main" id="{A7067D04-4C79-427F-9CEB-373647804879}"/>
                  </a:ext>
                </a:extLst>
              </p:cNvPr>
              <p:cNvSpPr/>
              <p:nvPr/>
            </p:nvSpPr>
            <p:spPr>
              <a:xfrm>
                <a:off x="8070082" y="3330924"/>
                <a:ext cx="2266007" cy="642522"/>
              </a:xfrm>
              <a:prstGeom prst="roundRect">
                <a:avLst/>
              </a:prstGeom>
              <a:solidFill>
                <a:srgbClr val="2D3B69">
                  <a:alpha val="10000"/>
                </a:srgbClr>
              </a:solidFill>
              <a:ln w="6350">
                <a:solidFill>
                  <a:srgbClr val="2D3B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F593165-A57C-461A-9702-46088C8F2551}"/>
                  </a:ext>
                </a:extLst>
              </p:cNvPr>
              <p:cNvSpPr txBox="1"/>
              <p:nvPr/>
            </p:nvSpPr>
            <p:spPr>
              <a:xfrm>
                <a:off x="8140688" y="3498296"/>
                <a:ext cx="2124795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>
                  <a:defRPr/>
                </a:pPr>
                <a:r>
                  <a:rPr lang="ko-KR" altLang="en-US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선택한 </a:t>
                </a: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ML </a:t>
                </a:r>
                <a:r>
                  <a:rPr lang="ko-KR" altLang="en-US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분류기</a:t>
                </a: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(classifier)</a:t>
                </a:r>
                <a:r>
                  <a:rPr lang="ko-KR" altLang="en-US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로 종 분포 모델링</a:t>
                </a: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(SDM) </a:t>
                </a:r>
                <a:r>
                  <a:rPr lang="ko-KR" altLang="en-US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세트</a:t>
                </a: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실행</a:t>
                </a:r>
                <a:endParaRPr lang="ko-KR" altLang="en-US" sz="1400" b="1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0222A1BC-9606-40AF-84F7-ED22BEE4D0C4}"/>
                </a:ext>
              </a:extLst>
            </p:cNvPr>
            <p:cNvGrpSpPr/>
            <p:nvPr/>
          </p:nvGrpSpPr>
          <p:grpSpPr>
            <a:xfrm>
              <a:off x="855406" y="3819746"/>
              <a:ext cx="7433188" cy="642522"/>
              <a:chOff x="8070082" y="3330924"/>
              <a:chExt cx="2266007" cy="642522"/>
            </a:xfrm>
          </p:grpSpPr>
          <p:sp>
            <p:nvSpPr>
              <p:cNvPr id="60" name="사각형: 둥근 모서리 161">
                <a:extLst>
                  <a:ext uri="{FF2B5EF4-FFF2-40B4-BE49-F238E27FC236}">
                    <a16:creationId xmlns:a16="http://schemas.microsoft.com/office/drawing/2014/main" id="{A7067D04-4C79-427F-9CEB-373647804879}"/>
                  </a:ext>
                </a:extLst>
              </p:cNvPr>
              <p:cNvSpPr/>
              <p:nvPr/>
            </p:nvSpPr>
            <p:spPr>
              <a:xfrm>
                <a:off x="8070082" y="3330924"/>
                <a:ext cx="2266007" cy="642522"/>
              </a:xfrm>
              <a:prstGeom prst="roundRect">
                <a:avLst/>
              </a:prstGeom>
              <a:solidFill>
                <a:srgbClr val="2D3B69">
                  <a:alpha val="10000"/>
                </a:srgbClr>
              </a:solidFill>
              <a:ln w="6350">
                <a:solidFill>
                  <a:srgbClr val="2D3B6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F593165-A57C-461A-9702-46088C8F2551}"/>
                  </a:ext>
                </a:extLst>
              </p:cNvPr>
              <p:cNvSpPr txBox="1"/>
              <p:nvPr/>
            </p:nvSpPr>
            <p:spPr>
              <a:xfrm>
                <a:off x="8140688" y="3498296"/>
                <a:ext cx="2124795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just">
                  <a:defRPr/>
                </a:pP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1970-2000</a:t>
                </a:r>
                <a:r>
                  <a:rPr lang="ko-KR" altLang="en-US" sz="1400" b="1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기후 특징</a:t>
                </a: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(climate features)</a:t>
                </a:r>
                <a:r>
                  <a:rPr lang="ko-KR" altLang="en-US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으로</a:t>
                </a: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모델 예측</a:t>
                </a:r>
                <a:r>
                  <a:rPr lang="en-US" altLang="ko-KR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(model predictions)</a:t>
                </a:r>
                <a:r>
                  <a:rPr lang="ko-KR" altLang="en-US" sz="1400" b="1" dirty="0" smtClean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srgbClr val="00206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 시각화</a:t>
                </a:r>
                <a:endParaRPr lang="en-US" altLang="ko-KR" sz="1400" b="1" dirty="0" smtClean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srgbClr val="002060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34" name="그룹 33"/>
          <p:cNvGrpSpPr/>
          <p:nvPr/>
        </p:nvGrpSpPr>
        <p:grpSpPr>
          <a:xfrm>
            <a:off x="6457950" y="300296"/>
            <a:ext cx="2367768" cy="382877"/>
            <a:chOff x="6457950" y="300296"/>
            <a:chExt cx="2367768" cy="382877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9" y="300296"/>
              <a:ext cx="1317279" cy="382877"/>
            </a:xfrm>
            <a:prstGeom prst="rect">
              <a:avLst/>
            </a:prstGeom>
          </p:spPr>
        </p:pic>
        <p:pic>
          <p:nvPicPr>
            <p:cNvPr id="36" name="Picture 2" descr="국립공원공단 | 일반현황 | ALIO : 공공기관 경영정보 공개시스템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950" y="304781"/>
              <a:ext cx="1019819" cy="373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61581C1-C9E0-4384-BB32-7A301AF9AC11}"/>
              </a:ext>
            </a:extLst>
          </p:cNvPr>
          <p:cNvSpPr txBox="1"/>
          <p:nvPr/>
        </p:nvSpPr>
        <p:spPr>
          <a:xfrm>
            <a:off x="143107" y="233493"/>
            <a:ext cx="341632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defTabSz="914400" latinLnBrk="1">
              <a:defRPr/>
            </a:pPr>
            <a:r>
              <a:rPr lang="ko-KR" altLang="en-US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종 분포 모델링</a:t>
            </a:r>
            <a:r>
              <a:rPr lang="en-US" altLang="ko-KR" sz="2800" b="1" spc="-150" dirty="0" smtClean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</a:rPr>
              <a:t>(SDM)</a:t>
            </a:r>
            <a:endParaRPr lang="ko-KR" altLang="en-US" sz="2800" b="1" spc="-15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맑은 고딕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883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5962</TotalTime>
  <Words>2187</Words>
  <Application>Microsoft Office PowerPoint</Application>
  <PresentationFormat>화면 슬라이드 쇼(16:10)</PresentationFormat>
  <Paragraphs>323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8" baseType="lpstr">
      <vt:lpstr>맑은 고딕</vt:lpstr>
      <vt:lpstr>맑은 고딕 Semilight</vt:lpstr>
      <vt:lpstr>Arial</vt:lpstr>
      <vt:lpstr>돋움체</vt:lpstr>
      <vt:lpstr>Calibri 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bhyu</cp:lastModifiedBy>
  <cp:revision>1269</cp:revision>
  <cp:lastPrinted>2021-09-03T07:19:20Z</cp:lastPrinted>
  <dcterms:created xsi:type="dcterms:W3CDTF">2021-09-03T03:25:19Z</dcterms:created>
  <dcterms:modified xsi:type="dcterms:W3CDTF">2022-01-23T11:51:34Z</dcterms:modified>
</cp:coreProperties>
</file>